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sldIdLst>
    <p:sldId id="256" r:id="rId2"/>
    <p:sldId id="361" r:id="rId3"/>
    <p:sldId id="362" r:id="rId4"/>
    <p:sldId id="260" r:id="rId5"/>
    <p:sldId id="261" r:id="rId6"/>
    <p:sldId id="262" r:id="rId7"/>
    <p:sldId id="265" r:id="rId8"/>
    <p:sldId id="266" r:id="rId9"/>
    <p:sldId id="268" r:id="rId10"/>
    <p:sldId id="269" r:id="rId11"/>
    <p:sldId id="270" r:id="rId12"/>
    <p:sldId id="271" r:id="rId13"/>
    <p:sldId id="272" r:id="rId14"/>
    <p:sldId id="274" r:id="rId15"/>
    <p:sldId id="275" r:id="rId16"/>
    <p:sldId id="276" r:id="rId17"/>
    <p:sldId id="366" r:id="rId18"/>
    <p:sldId id="365" r:id="rId19"/>
    <p:sldId id="299" r:id="rId20"/>
    <p:sldId id="277" r:id="rId21"/>
    <p:sldId id="278" r:id="rId22"/>
    <p:sldId id="279" r:id="rId23"/>
    <p:sldId id="280" r:id="rId24"/>
    <p:sldId id="281" r:id="rId25"/>
    <p:sldId id="282" r:id="rId26"/>
    <p:sldId id="286" r:id="rId27"/>
    <p:sldId id="287" r:id="rId28"/>
    <p:sldId id="289" r:id="rId29"/>
    <p:sldId id="288" r:id="rId30"/>
    <p:sldId id="292" r:id="rId31"/>
    <p:sldId id="364" r:id="rId32"/>
    <p:sldId id="367" r:id="rId33"/>
    <p:sldId id="267" r:id="rId34"/>
    <p:sldId id="368" r:id="rId35"/>
    <p:sldId id="310" r:id="rId36"/>
    <p:sldId id="304" r:id="rId37"/>
    <p:sldId id="303" r:id="rId38"/>
    <p:sldId id="305" r:id="rId39"/>
    <p:sldId id="264" r:id="rId40"/>
    <p:sldId id="257" r:id="rId41"/>
    <p:sldId id="258" r:id="rId42"/>
    <p:sldId id="259" r:id="rId43"/>
    <p:sldId id="263" r:id="rId44"/>
    <p:sldId id="311" r:id="rId45"/>
    <p:sldId id="290" r:id="rId46"/>
    <p:sldId id="291" r:id="rId47"/>
    <p:sldId id="293" r:id="rId48"/>
    <p:sldId id="295" r:id="rId49"/>
    <p:sldId id="296" r:id="rId50"/>
    <p:sldId id="298" r:id="rId51"/>
    <p:sldId id="297" r:id="rId52"/>
    <p:sldId id="300" r:id="rId53"/>
    <p:sldId id="302" r:id="rId54"/>
    <p:sldId id="301" r:id="rId55"/>
    <p:sldId id="306" r:id="rId56"/>
    <p:sldId id="312" r:id="rId57"/>
    <p:sldId id="285" r:id="rId58"/>
    <p:sldId id="284" r:id="rId59"/>
    <p:sldId id="283" r:id="rId60"/>
    <p:sldId id="273" r:id="rId61"/>
    <p:sldId id="307" r:id="rId62"/>
    <p:sldId id="308" r:id="rId63"/>
    <p:sldId id="309" r:id="rId64"/>
    <p:sldId id="313" r:id="rId65"/>
    <p:sldId id="315" r:id="rId66"/>
    <p:sldId id="316" r:id="rId67"/>
    <p:sldId id="317" r:id="rId68"/>
    <p:sldId id="314" r:id="rId69"/>
    <p:sldId id="318" r:id="rId70"/>
    <p:sldId id="319" r:id="rId71"/>
    <p:sldId id="320" r:id="rId72"/>
    <p:sldId id="321" r:id="rId73"/>
    <p:sldId id="323" r:id="rId74"/>
    <p:sldId id="335" r:id="rId75"/>
    <p:sldId id="336" r:id="rId76"/>
    <p:sldId id="337" r:id="rId77"/>
    <p:sldId id="338" r:id="rId78"/>
    <p:sldId id="339" r:id="rId79"/>
    <p:sldId id="340" r:id="rId80"/>
    <p:sldId id="341" r:id="rId81"/>
    <p:sldId id="322" r:id="rId82"/>
    <p:sldId id="324" r:id="rId83"/>
    <p:sldId id="345" r:id="rId84"/>
    <p:sldId id="346" r:id="rId85"/>
    <p:sldId id="347" r:id="rId86"/>
    <p:sldId id="348" r:id="rId87"/>
    <p:sldId id="349" r:id="rId88"/>
    <p:sldId id="350" r:id="rId89"/>
    <p:sldId id="351" r:id="rId90"/>
    <p:sldId id="352" r:id="rId91"/>
    <p:sldId id="344" r:id="rId92"/>
    <p:sldId id="342" r:id="rId93"/>
    <p:sldId id="325" r:id="rId94"/>
    <p:sldId id="326" r:id="rId95"/>
    <p:sldId id="353" r:id="rId96"/>
    <p:sldId id="334" r:id="rId97"/>
    <p:sldId id="332" r:id="rId98"/>
    <p:sldId id="333" r:id="rId99"/>
    <p:sldId id="343" r:id="rId100"/>
    <p:sldId id="327" r:id="rId101"/>
    <p:sldId id="328" r:id="rId102"/>
    <p:sldId id="356" r:id="rId103"/>
    <p:sldId id="357" r:id="rId104"/>
    <p:sldId id="354" r:id="rId105"/>
    <p:sldId id="358" r:id="rId106"/>
    <p:sldId id="329" r:id="rId107"/>
    <p:sldId id="330" r:id="rId108"/>
    <p:sldId id="369" r:id="rId109"/>
    <p:sldId id="359" r:id="rId110"/>
    <p:sldId id="360" r:id="rId111"/>
    <p:sldId id="33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F436F51D-79D0-6744-B52D-55EE667A6A38}">
          <p14:sldIdLst>
            <p14:sldId id="256"/>
            <p14:sldId id="361"/>
            <p14:sldId id="362"/>
            <p14:sldId id="260"/>
            <p14:sldId id="261"/>
            <p14:sldId id="262"/>
          </p14:sldIdLst>
        </p14:section>
        <p14:section name="Introduction to Sequencing" id="{B6EB16D4-C2A9-4B40-81DE-6ABBDC7882A7}">
          <p14:sldIdLst>
            <p14:sldId id="265"/>
            <p14:sldId id="266"/>
            <p14:sldId id="268"/>
            <p14:sldId id="269"/>
            <p14:sldId id="270"/>
            <p14:sldId id="271"/>
            <p14:sldId id="272"/>
            <p14:sldId id="274"/>
            <p14:sldId id="275"/>
            <p14:sldId id="276"/>
            <p14:sldId id="366"/>
            <p14:sldId id="365"/>
            <p14:sldId id="299"/>
            <p14:sldId id="277"/>
            <p14:sldId id="278"/>
            <p14:sldId id="279"/>
            <p14:sldId id="280"/>
            <p14:sldId id="281"/>
            <p14:sldId id="282"/>
            <p14:sldId id="286"/>
            <p14:sldId id="287"/>
            <p14:sldId id="289"/>
            <p14:sldId id="288"/>
            <p14:sldId id="292"/>
            <p14:sldId id="364"/>
            <p14:sldId id="367"/>
            <p14:sldId id="267"/>
            <p14:sldId id="368"/>
          </p14:sldIdLst>
        </p14:section>
        <p14:section name="Workshop Example Data" id="{CE436A62-B421-8247-8B8C-2C00CF9142F8}">
          <p14:sldIdLst>
            <p14:sldId id="310"/>
            <p14:sldId id="304"/>
            <p14:sldId id="303"/>
            <p14:sldId id="305"/>
          </p14:sldIdLst>
        </p14:section>
        <p14:section name="The Command Line" id="{89D2549A-B60D-C94F-9444-29BB47FC3724}">
          <p14:sldIdLst>
            <p14:sldId id="264"/>
            <p14:sldId id="257"/>
            <p14:sldId id="258"/>
            <p14:sldId id="259"/>
            <p14:sldId id="263"/>
          </p14:sldIdLst>
        </p14:section>
        <p14:section name="Overview of RNAseq Analysis" id="{96E16331-4B42-0A4A-A797-75E93B66CEB0}">
          <p14:sldIdLst>
            <p14:sldId id="311"/>
            <p14:sldId id="290"/>
            <p14:sldId id="291"/>
            <p14:sldId id="293"/>
            <p14:sldId id="295"/>
            <p14:sldId id="296"/>
            <p14:sldId id="298"/>
            <p14:sldId id="297"/>
            <p14:sldId id="300"/>
            <p14:sldId id="302"/>
            <p14:sldId id="301"/>
            <p14:sldId id="306"/>
          </p14:sldIdLst>
        </p14:section>
        <p14:section name="Files and File Types" id="{1685CBB6-ACF6-A345-A49A-7C5ED512A734}">
          <p14:sldIdLst>
            <p14:sldId id="312"/>
            <p14:sldId id="285"/>
            <p14:sldId id="284"/>
            <p14:sldId id="283"/>
            <p14:sldId id="273"/>
            <p14:sldId id="307"/>
            <p14:sldId id="308"/>
            <p14:sldId id="309"/>
            <p14:sldId id="313"/>
            <p14:sldId id="315"/>
            <p14:sldId id="316"/>
            <p14:sldId id="317"/>
            <p14:sldId id="314"/>
            <p14:sldId id="318"/>
            <p14:sldId id="319"/>
            <p14:sldId id="320"/>
            <p14:sldId id="321"/>
          </p14:sldIdLst>
        </p14:section>
        <p14:section name="Preprocessing" id="{B432012C-252E-C94A-B05A-0B2878E175AC}">
          <p14:sldIdLst>
            <p14:sldId id="323"/>
            <p14:sldId id="335"/>
            <p14:sldId id="336"/>
            <p14:sldId id="337"/>
            <p14:sldId id="338"/>
            <p14:sldId id="339"/>
            <p14:sldId id="340"/>
            <p14:sldId id="341"/>
            <p14:sldId id="322"/>
          </p14:sldIdLst>
        </p14:section>
        <p14:section name="Mapping" id="{8BE439C7-FE69-8545-9DD0-1CED0F3DC482}">
          <p14:sldIdLst>
            <p14:sldId id="324"/>
            <p14:sldId id="345"/>
            <p14:sldId id="346"/>
            <p14:sldId id="347"/>
            <p14:sldId id="348"/>
            <p14:sldId id="349"/>
            <p14:sldId id="350"/>
            <p14:sldId id="351"/>
            <p14:sldId id="352"/>
            <p14:sldId id="344"/>
            <p14:sldId id="342"/>
            <p14:sldId id="325"/>
          </p14:sldIdLst>
        </p14:section>
        <p14:section name="Counting" id="{4D02659E-D2A0-0C44-AE9C-A4475D99E1B6}">
          <p14:sldIdLst>
            <p14:sldId id="326"/>
            <p14:sldId id="353"/>
            <p14:sldId id="334"/>
            <p14:sldId id="332"/>
            <p14:sldId id="333"/>
            <p14:sldId id="343"/>
            <p14:sldId id="327"/>
          </p14:sldIdLst>
        </p14:section>
        <p14:section name="Differential Expression Analysis using edgeR " id="{30EFFB20-8E58-DE4F-AD04-B868D801F83F}">
          <p14:sldIdLst>
            <p14:sldId id="328"/>
            <p14:sldId id="356"/>
            <p14:sldId id="357"/>
            <p14:sldId id="354"/>
            <p14:sldId id="358"/>
            <p14:sldId id="329"/>
          </p14:sldIdLst>
        </p14:section>
        <p14:section name="Summarization and Visualization" id="{476E308E-7AF4-7049-BBA0-9216482EEA22}">
          <p14:sldIdLst>
            <p14:sldId id="330"/>
            <p14:sldId id="369"/>
            <p14:sldId id="359"/>
            <p14:sldId id="36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4"/>
    <p:restoredTop sz="97992" autoAdjust="0"/>
  </p:normalViewPr>
  <p:slideViewPr>
    <p:cSldViewPr snapToGrid="0" snapToObjects="1" showGuides="1">
      <p:cViewPr>
        <p:scale>
          <a:sx n="95" d="100"/>
          <a:sy n="95" d="100"/>
        </p:scale>
        <p:origin x="144"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1/19/16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1/19/16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1/19/16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ncbi.nlm.nih.gov/pmc/articles/PMC40592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cbi.nlm.nih.gov/pmc/articles/PMC4059230" TargetMode="External"/><Relationship Id="rId4" Type="http://schemas.openxmlformats.org/officeDocument/2006/relationships/hyperlink" Target="http://www.broadinstitute.org/annotation/genome/Black_Yeasts/MultiHome.html" TargetMode="External"/><Relationship Id="rId5" Type="http://schemas.openxmlformats.org/officeDocument/2006/relationships/hyperlink" Target="http://fungi.ensembl.org/Exophiala_dermatitidis_nih_ut8656/Info/Index" TargetMode="External"/><Relationship Id="rId1" Type="http://schemas.openxmlformats.org/officeDocument/2006/relationships/slideLayout" Target="../slideLayouts/slideLayout2.xml"/><Relationship Id="rId2" Type="http://schemas.openxmlformats.org/officeDocument/2006/relationships/hyperlink" Target="http://www.ncbi.nlm.nih.gov/Traces/sra/?study=SRP0062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project.org/" TargetMode="External"/><Relationship Id="rId3" Type="http://schemas.openxmlformats.org/officeDocument/2006/relationships/hyperlink" Target="http://bioconductor.org/packages/release/bioc/html/edg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RNA-</a:t>
            </a:r>
            <a:r>
              <a:rPr lang="en-US" sz="4100" dirty="0" err="1" smtClean="0"/>
              <a:t>seq</a:t>
            </a:r>
            <a:r>
              <a:rPr lang="en-US" sz="4100" dirty="0" smtClean="0"/>
              <a:t> data analysis</a:t>
            </a:r>
            <a:br>
              <a:rPr lang="en-US" sz="4100" dirty="0" smtClean="0"/>
            </a:br>
            <a:r>
              <a:rPr lang="en-US" sz="4100" dirty="0" smtClean="0"/>
              <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sz="2800" dirty="0" smtClean="0"/>
              <a:t/>
            </a:r>
            <a:br>
              <a:rPr lang="en-US" sz="2800" dirty="0" smtClean="0"/>
            </a:br>
            <a:r>
              <a:rPr lang="en-US" sz="2800" dirty="0"/>
              <a:t/>
            </a:r>
            <a:br>
              <a:rPr lang="en-US" sz="2800" dirty="0"/>
            </a:br>
            <a:r>
              <a:rPr lang="en-US" sz="2800" dirty="0" err="1" smtClean="0"/>
              <a:t>bioinformatics.ucdavis.edu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repeated </a:t>
            </a:r>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p>
          <a:p>
            <a:pPr lvl="1"/>
            <a:r>
              <a:rPr lang="en-US" dirty="0"/>
              <a:t>fragments </a:t>
            </a:r>
          </a:p>
          <a:p>
            <a:pPr lvl="1"/>
            <a:r>
              <a:rPr lang="en-US" dirty="0"/>
              <a:t>Shorter 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mapping via</a:t>
            </a:r>
          </a:p>
          <a:p>
            <a:pPr lvl="2"/>
            <a:r>
              <a:rPr lang="en-US" dirty="0" err="1"/>
              <a:t>expHTS</a:t>
            </a:r>
            <a:r>
              <a:rPr lang="en-US" dirty="0"/>
              <a:t> </a:t>
            </a:r>
            <a:r>
              <a:rPr lang="en-US" dirty="0" err="1" smtClean="0"/>
              <a:t>htseq</a:t>
            </a:r>
            <a:r>
              <a:rPr lang="en-US" dirty="0" smtClean="0"/>
              <a:t> –s reverse</a:t>
            </a:r>
            <a:endParaRPr lang="en-US" dirty="0"/>
          </a:p>
          <a:p>
            <a:pPr lvl="1"/>
            <a:r>
              <a:rPr lang="en-US" dirty="0"/>
              <a:t>When complete perform QA/</a:t>
            </a:r>
            <a:r>
              <a:rPr lang="en-US" dirty="0" smtClean="0"/>
              <a:t>QC</a:t>
            </a:r>
          </a:p>
          <a:p>
            <a:pPr lvl="1"/>
            <a:endParaRPr lang="en-US" dirty="0"/>
          </a:p>
          <a:p>
            <a:pPr lvl="1"/>
            <a:r>
              <a:rPr lang="en-US" dirty="0" smtClean="0"/>
              <a:t>View the top (head) and bottom (tail) portion of the counts file, see what the the data </a:t>
            </a:r>
            <a:r>
              <a:rPr lang="en-US" smtClean="0"/>
              <a:t>looks like.</a:t>
            </a:r>
            <a:endParaRPr lang="en-US" dirty="0"/>
          </a:p>
        </p:txBody>
      </p:sp>
      <p:sp>
        <p:nvSpPr>
          <p:cNvPr id="3" name="Text Placeholder 2"/>
          <p:cNvSpPr>
            <a:spLocks noGrp="1"/>
          </p:cNvSpPr>
          <p:nvPr>
            <p:ph type="body" sz="half" idx="2"/>
          </p:nvPr>
        </p:nvSpPr>
        <p:spPr/>
        <p:txBody>
          <a:bodyPr/>
          <a:lstStyle/>
          <a:p>
            <a:r>
              <a:rPr lang="en-US" dirty="0" smtClean="0"/>
              <a:t>Read Counting</a:t>
            </a:r>
            <a:endParaRPr lang="en-US" dirty="0"/>
          </a:p>
        </p:txBody>
      </p:sp>
      <p:sp>
        <p:nvSpPr>
          <p:cNvPr id="4" name="Title 3"/>
          <p:cNvSpPr>
            <a:spLocks noGrp="1"/>
          </p:cNvSpPr>
          <p:nvPr>
            <p:ph type="title"/>
          </p:nvPr>
        </p:nvSpPr>
        <p:spPr>
          <a:xfrm>
            <a:off x="7159752" y="457200"/>
            <a:ext cx="1836330" cy="1673352"/>
          </a:xfrm>
        </p:spPr>
        <p:txBody>
          <a:bodyPr/>
          <a:lstStyle/>
          <a:p>
            <a:r>
              <a:rPr lang="en-US" dirty="0" smtClean="0"/>
              <a:t>HOMEWORK</a:t>
            </a:r>
            <a:r>
              <a:rPr lang="en-US" dirty="0"/>
              <a:t/>
            </a:r>
            <a:br>
              <a:rPr lang="en-US" dirty="0"/>
            </a:br>
            <a:r>
              <a:rPr lang="en-US" dirty="0" smtClean="0"/>
              <a:t>10</a:t>
            </a:r>
            <a:endParaRPr lang="en-US" dirty="0"/>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9</a:t>
            </a:r>
            <a:endParaRPr lang="en-US" dirty="0"/>
          </a:p>
        </p:txBody>
      </p:sp>
      <p:sp>
        <p:nvSpPr>
          <p:cNvPr id="3" name="Title 2"/>
          <p:cNvSpPr>
            <a:spLocks noGrp="1"/>
          </p:cNvSpPr>
          <p:nvPr>
            <p:ph type="title"/>
          </p:nvPr>
        </p:nvSpPr>
        <p:spPr/>
        <p:txBody>
          <a:bodyPr/>
          <a:lstStyle/>
          <a:p>
            <a:pPr marL="502920" indent="-457200"/>
            <a:r>
              <a:rPr lang="en-US" sz="3600" dirty="0"/>
              <a:t>Differential Expression Analysis using </a:t>
            </a:r>
            <a:r>
              <a:rPr lang="en-US" sz="3600" dirty="0" err="1"/>
              <a:t>edgeR</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751245"/>
          </a:xfrm>
        </p:spPr>
        <p:txBody>
          <a:bodyPr>
            <a:normAutofit/>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smtClean="0"/>
              <a:t>http</a:t>
            </a:r>
            <a:r>
              <a:rPr lang="en-US" sz="1600" dirty="0"/>
              <a:t>://</a:t>
            </a:r>
            <a:r>
              <a:rPr lang="en-US" sz="1600" dirty="0" err="1"/>
              <a:t>bioconductor.org</a:t>
            </a:r>
            <a:r>
              <a:rPr lang="en-US" sz="1600" dirty="0"/>
              <a:t>/packages/release/BiocViews.html#___</a:t>
            </a:r>
            <a:r>
              <a:rPr lang="en-US" sz="1600" dirty="0" err="1"/>
              <a:t>RNASeq</a:t>
            </a:r>
            <a:endParaRPr lang="en-US" sz="1600" dirty="0"/>
          </a:p>
        </p:txBody>
      </p:sp>
      <p:sp>
        <p:nvSpPr>
          <p:cNvPr id="3" name="Title 2"/>
          <p:cNvSpPr>
            <a:spLocks noGrp="1"/>
          </p:cNvSpPr>
          <p:nvPr>
            <p:ph type="title"/>
          </p:nvPr>
        </p:nvSpPr>
        <p:spPr/>
        <p:txBody>
          <a:bodyPr/>
          <a:lstStyle/>
          <a:p>
            <a:r>
              <a:rPr lang="en-US" dirty="0" smtClean="0"/>
              <a:t>Differential Expression Analysis</a:t>
            </a:r>
            <a:endParaRPr lang="en-US" dirty="0"/>
          </a:p>
        </p:txBody>
      </p:sp>
    </p:spTree>
    <p:extLst>
      <p:ext uri="{BB962C8B-B14F-4D97-AF65-F5344CB8AC3E}">
        <p14:creationId xmlns:p14="http://schemas.microsoft.com/office/powerpoint/2010/main" val="21587951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differential expression analysis, only sample-specific effects need to be normalized, </a:t>
            </a:r>
            <a:r>
              <a:rPr lang="en-US" dirty="0" smtClean="0"/>
              <a:t>NOT concerned </a:t>
            </a:r>
            <a:r>
              <a:rPr lang="en-US" dirty="0" smtClean="0"/>
              <a:t>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 is model-based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NORMALIZATION</a:t>
            </a:r>
            <a:endParaRPr lang="en-US" dirty="0"/>
          </a:p>
        </p:txBody>
      </p:sp>
    </p:spTree>
    <p:extLst>
      <p:ext uri="{BB962C8B-B14F-4D97-AF65-F5344CB8AC3E}">
        <p14:creationId xmlns:p14="http://schemas.microsoft.com/office/powerpoint/2010/main" val="42236714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RPKM </a:t>
            </a:r>
            <a:r>
              <a:rPr lang="en-US" sz="2800" dirty="0"/>
              <a:t>- Reads per </a:t>
            </a:r>
            <a:r>
              <a:rPr lang="en-US" sz="2800" dirty="0" err="1"/>
              <a:t>kilobase</a:t>
            </a:r>
            <a:r>
              <a:rPr lang="en-US" sz="2800" dirty="0"/>
              <a:t> per million mapped reads </a:t>
            </a:r>
            <a:endParaRPr lang="en-US" sz="2800" dirty="0" smtClean="0"/>
          </a:p>
          <a:p>
            <a:r>
              <a:rPr lang="en-US" sz="2800" dirty="0" smtClean="0"/>
              <a:t>FPKM </a:t>
            </a:r>
            <a:r>
              <a:rPr lang="en-US" sz="2800" dirty="0"/>
              <a:t>- Fragments per </a:t>
            </a:r>
            <a:r>
              <a:rPr lang="en-US" sz="2800" dirty="0" err="1"/>
              <a:t>kilobase</a:t>
            </a:r>
            <a:r>
              <a:rPr lang="en-US" sz="2800" dirty="0"/>
              <a:t> per million mapped </a:t>
            </a:r>
            <a:r>
              <a:rPr lang="en-US" sz="2800" dirty="0" smtClean="0"/>
              <a:t>reads</a:t>
            </a:r>
            <a:endParaRPr lang="en-US" sz="2800" dirty="0" smtClean="0"/>
          </a:p>
          <a:p>
            <a:r>
              <a:rPr lang="en-US" sz="2800" dirty="0" smtClean="0"/>
              <a:t>Model based - original </a:t>
            </a:r>
            <a:r>
              <a:rPr lang="en-US" sz="2800" dirty="0"/>
              <a:t>read counts are not themselves </a:t>
            </a:r>
            <a:r>
              <a:rPr lang="en-US" sz="2800" dirty="0" smtClean="0"/>
              <a:t>transformed, but rather correction factors are used in the DE model itself</a:t>
            </a:r>
            <a:r>
              <a:rPr lang="en-US" sz="2800" dirty="0" smtClean="0"/>
              <a:t>.</a:t>
            </a:r>
          </a:p>
          <a:p>
            <a:pPr lvl="1"/>
            <a:r>
              <a:rPr lang="en-US" sz="2600" dirty="0" smtClean="0"/>
              <a:t>Produces CPM – Counts per million</a:t>
            </a:r>
            <a:endParaRPr lang="en-US" sz="2600" dirty="0"/>
          </a:p>
          <a:p>
            <a:endParaRPr lang="en-US" sz="2800" dirty="0"/>
          </a:p>
          <a:p>
            <a:endParaRPr lang="en-US" dirty="0"/>
          </a:p>
        </p:txBody>
      </p:sp>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Tree>
    <p:extLst>
      <p:ext uri="{BB962C8B-B14F-4D97-AF65-F5344CB8AC3E}">
        <p14:creationId xmlns:p14="http://schemas.microsoft.com/office/powerpoint/2010/main" val="2274696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a:pPr>
            <a:r>
              <a:rPr lang="en-US" dirty="0" smtClean="0"/>
              <a:t>Read the count </a:t>
            </a:r>
            <a:r>
              <a:rPr lang="en-US" dirty="0"/>
              <a:t>d</a:t>
            </a:r>
            <a:r>
              <a:rPr lang="en-US" dirty="0" smtClean="0"/>
              <a:t>ata in</a:t>
            </a:r>
          </a:p>
          <a:p>
            <a:pPr marL="502920" indent="-457200">
              <a:buFont typeface="+mj-lt"/>
              <a:buAutoNum type="arabicPeriod"/>
            </a:pPr>
            <a:r>
              <a:rPr lang="en-US" dirty="0" smtClean="0"/>
              <a:t>Remove (uninteresting genes, e.g. unexpressed)</a:t>
            </a:r>
          </a:p>
          <a:p>
            <a:pPr marL="502920" indent="-457200">
              <a:buFont typeface="+mj-lt"/>
              <a:buAutoNum type="arabicPeriod"/>
            </a:pPr>
            <a:r>
              <a:rPr lang="en-US" dirty="0" smtClean="0"/>
              <a:t>Calculate normalizing factors (sample-specific adjustment)</a:t>
            </a:r>
          </a:p>
          <a:p>
            <a:pPr marL="502920" indent="-457200">
              <a:buFont typeface="+mj-lt"/>
              <a:buAutoNum type="arabicPeriod"/>
            </a:pPr>
            <a:r>
              <a:rPr lang="en-US" dirty="0" smtClean="0"/>
              <a:t>Calculate dispersion (gene-gene </a:t>
            </a:r>
            <a:r>
              <a:rPr lang="en-US" dirty="0"/>
              <a:t>variance-stabilizing </a:t>
            </a:r>
            <a:r>
              <a:rPr lang="en-US" dirty="0" smtClean="0"/>
              <a:t>transformation.)</a:t>
            </a:r>
            <a:endParaRPr lang="en-US" dirty="0"/>
          </a:p>
          <a:p>
            <a:pPr marL="502920" indent="-457200">
              <a:buFont typeface="+mj-lt"/>
              <a:buAutoNum type="arabicPeriod"/>
            </a:pPr>
            <a:r>
              <a:rPr lang="en-US" dirty="0" smtClean="0"/>
              <a:t>Fit a model of your experiment</a:t>
            </a:r>
          </a:p>
          <a:p>
            <a:pPr marL="502920" indent="-457200">
              <a:buFont typeface="+mj-lt"/>
              <a:buAutoNum type="arabicPeriod"/>
            </a:pPr>
            <a:r>
              <a:rPr lang="en-US" dirty="0" smtClean="0"/>
              <a:t>Perform likelihood ratio tests on comparisons of interest (using contrasts)</a:t>
            </a:r>
          </a:p>
          <a:p>
            <a:pPr marL="502920" indent="-457200">
              <a:buFont typeface="+mj-lt"/>
              <a:buAutoNum type="arabicPeriod"/>
            </a:pPr>
            <a:r>
              <a:rPr lang="en-US" dirty="0" smtClean="0"/>
              <a:t>Adjust for multiple testing, </a:t>
            </a:r>
            <a:r>
              <a:rPr lang="en-US" dirty="0" err="1" smtClean="0"/>
              <a:t>Benjamini</a:t>
            </a:r>
            <a:r>
              <a:rPr lang="en-US" dirty="0" smtClean="0"/>
              <a:t>-Hochberg (BH) is the defaults.</a:t>
            </a:r>
          </a:p>
          <a:p>
            <a:pPr marL="502920" indent="-457200">
              <a:buFont typeface="+mj-lt"/>
              <a:buAutoNum type="arabicPeriod"/>
            </a:pPr>
            <a:r>
              <a:rPr lang="en-US" dirty="0" smtClean="0"/>
              <a:t>Check results for confidence</a:t>
            </a:r>
          </a:p>
          <a:p>
            <a:pPr marL="502920" indent="-457200">
              <a:buFont typeface="+mj-lt"/>
              <a:buAutoNum type="arabicPeriod"/>
            </a:pPr>
            <a:r>
              <a:rPr lang="en-US" dirty="0" smtClean="0"/>
              <a:t>Attach annotation if available and write tables</a:t>
            </a:r>
            <a:endParaRPr lang="en-US" dirty="0"/>
          </a:p>
        </p:txBody>
      </p:sp>
      <p:sp>
        <p:nvSpPr>
          <p:cNvPr id="3" name="Title 2"/>
          <p:cNvSpPr>
            <a:spLocks noGrp="1"/>
          </p:cNvSpPr>
          <p:nvPr>
            <p:ph type="title"/>
          </p:nvPr>
        </p:nvSpPr>
        <p:spPr/>
        <p:txBody>
          <a:bodyPr/>
          <a:lstStyle/>
          <a:p>
            <a:r>
              <a:rPr lang="en-US" dirty="0" smtClean="0"/>
              <a:t>Basic steps procedure - edger</a:t>
            </a:r>
            <a:endParaRPr lang="en-US" dirty="0"/>
          </a:p>
        </p:txBody>
      </p:sp>
    </p:spTree>
    <p:extLst>
      <p:ext uri="{BB962C8B-B14F-4D97-AF65-F5344CB8AC3E}">
        <p14:creationId xmlns:p14="http://schemas.microsoft.com/office/powerpoint/2010/main" val="73851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sz="2800" dirty="0" smtClean="0"/>
              <a:t>Using the R-script, </a:t>
            </a:r>
            <a:r>
              <a:rPr lang="en-US" sz="2800" dirty="0" err="1" smtClean="0"/>
              <a:t>Analysis_EdgeR_RNAseq.R</a:t>
            </a:r>
            <a:r>
              <a:rPr lang="en-US" sz="2800" dirty="0" smtClean="0"/>
              <a:t> on the workshop repository, perform Differential expression analysis on the dataset.</a:t>
            </a:r>
            <a:endParaRPr lang="en-US" sz="2800" dirty="0"/>
          </a:p>
        </p:txBody>
      </p:sp>
      <p:sp>
        <p:nvSpPr>
          <p:cNvPr id="3" name="Text Placeholder 2"/>
          <p:cNvSpPr>
            <a:spLocks noGrp="1"/>
          </p:cNvSpPr>
          <p:nvPr>
            <p:ph type="body" sz="half" idx="2"/>
          </p:nvPr>
        </p:nvSpPr>
        <p:spPr/>
        <p:txBody>
          <a:bodyPr/>
          <a:lstStyle/>
          <a:p>
            <a:r>
              <a:rPr lang="en-US" dirty="0" smtClean="0"/>
              <a:t>Differential Expression Analysis</a:t>
            </a:r>
            <a:endParaRPr lang="en-US" dirty="0"/>
          </a:p>
        </p:txBody>
      </p:sp>
      <p:sp>
        <p:nvSpPr>
          <p:cNvPr id="4" name="Title 3"/>
          <p:cNvSpPr>
            <a:spLocks noGrp="1"/>
          </p:cNvSpPr>
          <p:nvPr>
            <p:ph type="title"/>
          </p:nvPr>
        </p:nvSpPr>
        <p:spPr>
          <a:xfrm>
            <a:off x="7159751" y="457200"/>
            <a:ext cx="1795989" cy="1673352"/>
          </a:xfrm>
        </p:spPr>
        <p:txBody>
          <a:bodyPr/>
          <a:lstStyle/>
          <a:p>
            <a:r>
              <a:rPr lang="en-US" dirty="0" smtClean="0"/>
              <a:t>HOMEWORK</a:t>
            </a:r>
            <a:br>
              <a:rPr lang="en-US" dirty="0" smtClean="0"/>
            </a:br>
            <a:r>
              <a:rPr lang="en-US" dirty="0" smtClean="0"/>
              <a:t>11</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10</a:t>
            </a:r>
            <a:endParaRPr lang="en-US" dirty="0"/>
          </a:p>
        </p:txBody>
      </p:sp>
      <p:sp>
        <p:nvSpPr>
          <p:cNvPr id="3" name="Title 2"/>
          <p:cNvSpPr>
            <a:spLocks noGrp="1"/>
          </p:cNvSpPr>
          <p:nvPr>
            <p:ph type="title"/>
          </p:nvPr>
        </p:nvSpPr>
        <p:spPr/>
        <p:txBody>
          <a:bodyPr/>
          <a:lstStyle/>
          <a:p>
            <a:pPr marL="502920" indent="-457200"/>
            <a:r>
              <a:rPr lang="en-US" sz="3600" dirty="0" smtClean="0"/>
              <a:t>Summarization and Visualization</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columns (must first uncomment the line to do so in the R script</a:t>
            </a:r>
          </a:p>
          <a:p>
            <a:endParaRPr lang="en-US" dirty="0"/>
          </a:p>
        </p:txBody>
      </p:sp>
    </p:spTree>
    <p:extLst>
      <p:ext uri="{BB962C8B-B14F-4D97-AF65-F5344CB8AC3E}">
        <p14:creationId xmlns:p14="http://schemas.microsoft.com/office/powerpoint/2010/main" val="650512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38403"/>
          </a:xfrm>
        </p:spPr>
        <p:txBody>
          <a:bodyPr>
            <a:normAutofit fontScale="9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endParaRPr lang="en-US" dirty="0" smtClean="0">
              <a:solidFill>
                <a:schemeClr val="tx1"/>
              </a:solidFill>
            </a:endParaRP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
        <p:nvSpPr>
          <p:cNvPr id="3" name="Title 2"/>
          <p:cNvSpPr>
            <a:spLocks noGrp="1"/>
          </p:cNvSpPr>
          <p:nvPr>
            <p:ph type="title"/>
          </p:nvPr>
        </p:nvSpPr>
        <p:spPr/>
        <p:txBody>
          <a:bodyPr/>
          <a:lstStyle/>
          <a:p>
            <a:r>
              <a:rPr lang="en-US" dirty="0" smtClean="0"/>
              <a:t>Visualization and Next step tools</a:t>
            </a:r>
            <a:endParaRPr lang="en-US" dirty="0"/>
          </a:p>
        </p:txBody>
      </p:sp>
    </p:spTree>
    <p:extLst>
      <p:ext uri="{BB962C8B-B14F-4D97-AF65-F5344CB8AC3E}">
        <p14:creationId xmlns:p14="http://schemas.microsoft.com/office/powerpoint/2010/main" val="307855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Sequencing Costs</a:t>
            </a:r>
            <a:endParaRPr lang="en-US" dirty="0"/>
          </a:p>
        </p:txBody>
      </p:sp>
      <p:sp>
        <p:nvSpPr>
          <p:cNvPr id="14" name="Content Placeholder 1"/>
          <p:cNvSpPr>
            <a:spLocks noGrp="1"/>
          </p:cNvSpPr>
          <p:nvPr>
            <p:ph idx="1"/>
          </p:nvPr>
        </p:nvSpPr>
        <p:spPr>
          <a:xfrm>
            <a:off x="266699" y="3670058"/>
            <a:ext cx="4119033" cy="1472534"/>
          </a:xfrm>
        </p:spPr>
        <p:txBody>
          <a:bodyPr>
            <a:normAutofit/>
          </a:bodyPr>
          <a:lstStyle/>
          <a:p>
            <a:r>
              <a:rPr lang="en-US" dirty="0" smtClean="0"/>
              <a:t>October</a:t>
            </a:r>
            <a:r>
              <a:rPr lang="en-US" dirty="0" smtClean="0"/>
              <a:t> </a:t>
            </a:r>
            <a:r>
              <a:rPr lang="en-US" dirty="0" smtClean="0"/>
              <a:t>– 2015</a:t>
            </a:r>
          </a:p>
          <a:p>
            <a:pPr lvl="1"/>
            <a:r>
              <a:rPr lang="en-US" dirty="0" smtClean="0"/>
              <a:t>$</a:t>
            </a:r>
            <a:r>
              <a:rPr lang="en-US" dirty="0" smtClean="0"/>
              <a:t>0.014 </a:t>
            </a:r>
            <a:r>
              <a:rPr lang="en-US" dirty="0" smtClean="0"/>
              <a:t>per </a:t>
            </a:r>
            <a:r>
              <a:rPr lang="en-US" dirty="0" err="1" smtClean="0"/>
              <a:t>Megabase</a:t>
            </a:r>
            <a:endParaRPr lang="en-US" dirty="0" smtClean="0"/>
          </a:p>
          <a:p>
            <a:pPr lvl="1"/>
            <a:r>
              <a:rPr lang="en-US" dirty="0" smtClean="0"/>
              <a:t>$1,245 </a:t>
            </a:r>
            <a:r>
              <a:rPr lang="en-US" dirty="0" smtClean="0"/>
              <a:t>per Human Sized Genome (30x coverage) </a:t>
            </a:r>
            <a:endParaRPr lang="en-US" dirty="0"/>
          </a:p>
        </p:txBody>
      </p:sp>
      <p:sp>
        <p:nvSpPr>
          <p:cNvPr id="2" name="TextBox 1"/>
          <p:cNvSpPr txBox="1"/>
          <p:nvPr/>
        </p:nvSpPr>
        <p:spPr>
          <a:xfrm>
            <a:off x="5360738" y="1871575"/>
            <a:ext cx="2954421" cy="1200329"/>
          </a:xfrm>
          <a:prstGeom prst="rect">
            <a:avLst/>
          </a:prstGeom>
          <a:noFill/>
        </p:spPr>
        <p:txBody>
          <a:bodyPr wrap="square" rtlCol="0">
            <a:spAutoFit/>
          </a:bodyPr>
          <a:lstStyle/>
          <a:p>
            <a:pPr algn="ctr"/>
            <a:r>
              <a:rPr lang="en-US" sz="3600" dirty="0" smtClean="0"/>
              <a:t>GROWTH IN SEQUENCING</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3262406"/>
            <a:ext cx="4758267" cy="356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 y="26894"/>
            <a:ext cx="4659927" cy="3494945"/>
          </a:xfrm>
          <a:prstGeom prst="rect">
            <a:avLst/>
          </a:prstGeom>
        </p:spPr>
      </p:pic>
      <p:sp>
        <p:nvSpPr>
          <p:cNvPr id="12" name="Rectangle 11"/>
          <p:cNvSpPr/>
          <p:nvPr/>
        </p:nvSpPr>
        <p:spPr>
          <a:xfrm>
            <a:off x="502023" y="5457613"/>
            <a:ext cx="3451412" cy="99697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rPr>
              <a:t>Data Only!!</a:t>
            </a:r>
          </a:p>
          <a:p>
            <a:pPr algn="ctr"/>
            <a:r>
              <a:rPr lang="en-US" sz="2000" dirty="0" smtClean="0">
                <a:solidFill>
                  <a:srgbClr val="FF0000"/>
                </a:solidFill>
              </a:rPr>
              <a:t>Does not include any analysis or bioinformatics</a:t>
            </a:r>
            <a:endParaRPr lang="en-US" sz="2000" dirty="0">
              <a:solidFill>
                <a:srgbClr val="FF0000"/>
              </a:solidFill>
            </a:endParaRPr>
          </a:p>
        </p:txBody>
      </p:sp>
    </p:spTree>
    <p:extLst>
      <p:ext uri="{BB962C8B-B14F-4D97-AF65-F5344CB8AC3E}">
        <p14:creationId xmlns:p14="http://schemas.microsoft.com/office/powerpoint/2010/main" val="23116341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Tree>
    <p:extLst>
      <p:ext uri="{BB962C8B-B14F-4D97-AF65-F5344CB8AC3E}">
        <p14:creationId xmlns:p14="http://schemas.microsoft.com/office/powerpoint/2010/main" val="2307930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dirty="0" smtClean="0"/>
              <a:t>View the output table</a:t>
            </a:r>
          </a:p>
          <a:p>
            <a:pPr marL="274320" lvl="1" indent="-228600">
              <a:buClr>
                <a:schemeClr val="accent1"/>
              </a:buClr>
              <a:buFont typeface="Wingdings 2" pitchFamily="18" charset="2"/>
              <a:buChar char=""/>
            </a:pPr>
            <a:r>
              <a:rPr lang="en-US" dirty="0" smtClean="0"/>
              <a:t>Compare our </a:t>
            </a:r>
            <a:r>
              <a:rPr lang="en-US" dirty="0" smtClean="0"/>
              <a:t>results to those of the paper (</a:t>
            </a:r>
            <a:r>
              <a:rPr lang="en-US" dirty="0" smtClean="0">
                <a:hlinkClick r:id="rId2"/>
              </a:rPr>
              <a:t>PMC4059230</a:t>
            </a:r>
            <a:r>
              <a:rPr lang="en-US" dirty="0"/>
              <a:t>)</a:t>
            </a:r>
          </a:p>
        </p:txBody>
      </p:sp>
      <p:sp>
        <p:nvSpPr>
          <p:cNvPr id="3" name="Text Placeholder 2"/>
          <p:cNvSpPr>
            <a:spLocks noGrp="1"/>
          </p:cNvSpPr>
          <p:nvPr>
            <p:ph type="body" sz="half" idx="2"/>
          </p:nvPr>
        </p:nvSpPr>
        <p:spPr/>
        <p:txBody>
          <a:bodyPr/>
          <a:lstStyle/>
          <a:p>
            <a:r>
              <a:rPr lang="en-US" dirty="0" smtClean="0"/>
              <a:t>Summarization</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a:t/>
            </a:r>
            <a:br>
              <a:rPr lang="en-US" dirty="0"/>
            </a:br>
            <a:r>
              <a:rPr lang="en-US" dirty="0" smtClean="0"/>
              <a:t>12</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
        <p:nvSpPr>
          <p:cNvPr id="5" name="Rectangle 4"/>
          <p:cNvSpPr/>
          <p:nvPr/>
        </p:nvSpPr>
        <p:spPr>
          <a:xfrm>
            <a:off x="1037631" y="6029157"/>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FF0000"/>
                </a:solidFill>
              </a:rPr>
              <a:t>Iso-seq</a:t>
            </a:r>
            <a:r>
              <a:rPr lang="en-US" sz="2000" dirty="0" smtClean="0">
                <a:solidFill>
                  <a:srgbClr val="FF0000"/>
                </a:solidFill>
              </a:rPr>
              <a:t> on Pac Bio possible, transcriptome without ‘assembly’</a:t>
            </a:r>
            <a:endParaRPr lang="en-US" sz="2000" dirty="0">
              <a:solidFill>
                <a:srgbClr val="FF0000"/>
              </a:solidFill>
            </a:endParaRPr>
          </a:p>
        </p:txBody>
      </p:sp>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 Throughput is about </a:t>
            </a:r>
            <a:r>
              <a:rPr lang="en-US" dirty="0" smtClean="0"/>
              <a:t>&gt; 1Gb </a:t>
            </a:r>
            <a:r>
              <a:rPr lang="en-US" dirty="0"/>
              <a:t>per </a:t>
            </a:r>
            <a:r>
              <a:rPr lang="en-US" dirty="0" err="1" smtClean="0"/>
              <a:t>flowcell</a:t>
            </a:r>
            <a:r>
              <a:rPr lang="en-US" dirty="0" smtClean="0"/>
              <a:t>.</a:t>
            </a: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444" y="1719071"/>
            <a:ext cx="1666534" cy="4407408"/>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a:t>
            </a:r>
            <a:r>
              <a:rPr lang="en-US" sz="1000" dirty="0" smtClean="0"/>
              <a:t>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a:t>
            </a:r>
            <a:r>
              <a:rPr lang="en-US" sz="1200" dirty="0" smtClean="0"/>
              <a:t>(</a:t>
            </a:r>
            <a:r>
              <a:rPr lang="en-US" sz="1200" dirty="0" smtClean="0"/>
              <a:t>50</a:t>
            </a:r>
            <a:r>
              <a:rPr lang="en-US" sz="1200" dirty="0" smtClean="0"/>
              <a:t> </a:t>
            </a:r>
            <a:r>
              <a:rPr lang="en-US" sz="1200" dirty="0" smtClean="0"/>
              <a:t>- 300bp)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a:t>
            </a:r>
            <a:r>
              <a:rPr lang="en-US" sz="1200" dirty="0" smtClean="0"/>
              <a:t>2 (</a:t>
            </a:r>
            <a:r>
              <a:rPr lang="en-US" sz="1200" dirty="0" smtClean="0"/>
              <a:t>50</a:t>
            </a:r>
            <a:r>
              <a:rPr lang="en-US" sz="1200" dirty="0" smtClean="0"/>
              <a:t>-300bp</a:t>
            </a:r>
            <a:r>
              <a:rPr lang="en-US" sz="1200" dirty="0" smtClean="0"/>
              <a:t>)</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a:t>
            </a:r>
            <a:r>
              <a:rPr lang="en-US" sz="1200" dirty="0" smtClean="0"/>
              <a:t> </a:t>
            </a:r>
            <a:r>
              <a:rPr lang="en-US" sz="1200" dirty="0" smtClean="0"/>
              <a:t>(</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a:t>
            </a:r>
            <a:r>
              <a:rPr lang="en-US" sz="1200" dirty="0" smtClean="0"/>
              <a:t> </a:t>
            </a:r>
            <a:r>
              <a:rPr lang="en-US" sz="1200" dirty="0" smtClean="0"/>
              <a:t>(</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a:t>
            </a:r>
            <a:r>
              <a:rPr lang="en-US" dirty="0" smtClean="0"/>
              <a:t>length options </a:t>
            </a:r>
            <a:r>
              <a:rPr lang="en-US" dirty="0" smtClean="0"/>
              <a:t>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 </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a:t>1</a:t>
            </a:r>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a:t>
            </a:r>
            <a:r>
              <a:rPr lang="en-US" dirty="0" err="1" smtClean="0"/>
              <a:t>Bioinformaticians</a:t>
            </a:r>
            <a:r>
              <a:rPr lang="en-US" dirty="0" smtClean="0"/>
              <a:t>.</a:t>
            </a:r>
          </a:p>
          <a:p>
            <a:r>
              <a:rPr lang="en-US" dirty="0" smtClean="0"/>
              <a:t>My opinion is based on </a:t>
            </a:r>
            <a:r>
              <a:rPr lang="en-US" dirty="0" err="1" smtClean="0"/>
              <a:t>overa</a:t>
            </a:r>
            <a:r>
              <a:rPr lang="en-US" dirty="0" smtClean="0"/>
              <a:t>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219684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a:t>
            </a:r>
            <a:r>
              <a:rPr lang="en-US" sz="2400" dirty="0" smtClean="0"/>
              <a:t>should </a:t>
            </a:r>
            <a:r>
              <a:rPr lang="en-US" sz="2400" dirty="0"/>
              <a:t>be established using Fragment analysis traces (pseudo-gel </a:t>
            </a:r>
            <a:r>
              <a:rPr lang="en-US" sz="2400" dirty="0" smtClean="0"/>
              <a:t>images, RNA RIN &gt; 7.0)</a:t>
            </a:r>
            <a:endParaRPr lang="en-US" sz="2400" dirty="0" smtClean="0"/>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t>
            </a:r>
            <a:r>
              <a:rPr lang="en-US" sz="2200" dirty="0" smtClean="0"/>
              <a:t>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1752895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1842241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a:t>
            </a:r>
            <a:r>
              <a:rPr lang="en-US" dirty="0" err="1">
                <a:solidFill>
                  <a:srgbClr val="FF0000"/>
                </a:solidFill>
              </a:rPr>
              <a:t>RNAseq</a:t>
            </a:r>
            <a:r>
              <a:rPr lang="en-US" dirty="0">
                <a:solidFill>
                  <a:srgbClr val="FF0000"/>
                </a:solidFill>
              </a:rPr>
              <a:t>, amplicons)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a:t>
            </a:r>
            <a:r>
              <a:rPr lang="en-US" dirty="0" smtClean="0">
                <a:solidFill>
                  <a:srgbClr val="FF0000"/>
                </a:solidFill>
              </a:rPr>
              <a:t>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365461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a:t>Characterization of transcripts or </a:t>
            </a:r>
            <a:r>
              <a:rPr lang="en-US" dirty="0" smtClean="0"/>
              <a:t>differential </a:t>
            </a:r>
            <a:r>
              <a:rPr lang="en-US" dirty="0"/>
              <a:t>g</a:t>
            </a:r>
            <a:r>
              <a:rPr lang="en-US" dirty="0" smtClean="0"/>
              <a:t>ene expression</a:t>
            </a:r>
          </a:p>
          <a:p>
            <a:pPr marL="45720" indent="0">
              <a:buNone/>
            </a:pPr>
            <a:r>
              <a:rPr lang="en-US" dirty="0" smtClean="0"/>
              <a:t>Factors to consider are: </a:t>
            </a:r>
            <a:endParaRPr lang="en-US" dirty="0"/>
          </a:p>
          <a:p>
            <a:r>
              <a:rPr lang="en-US" dirty="0"/>
              <a:t>Read length needed depends on likelihood of mapping uniqueness, but generally longer is better and paired-end is better than single-end</a:t>
            </a:r>
            <a:r>
              <a:rPr lang="en-US" dirty="0" smtClean="0"/>
              <a:t>. (2 x &gt;75bp is recommended)</a:t>
            </a:r>
            <a:endParaRPr lang="en-US" dirty="0"/>
          </a:p>
          <a:p>
            <a:r>
              <a:rPr lang="en-US" dirty="0"/>
              <a:t>Interest in measuring genes expressed at low </a:t>
            </a:r>
            <a:r>
              <a:rPr lang="en-US" dirty="0" smtClean="0"/>
              <a:t>levels ( &lt;&lt; level, the &gt;&gt; the depth and necessary complexity of library)</a:t>
            </a:r>
            <a:endParaRPr lang="en-US" dirty="0"/>
          </a:p>
          <a:p>
            <a:r>
              <a:rPr lang="en-US" dirty="0"/>
              <a:t>The fold change you want to be able to </a:t>
            </a:r>
            <a:r>
              <a:rPr lang="en-US" dirty="0" smtClean="0"/>
              <a:t>detect ( &lt; fold change more replicates, more depth)</a:t>
            </a:r>
          </a:p>
          <a:p>
            <a:r>
              <a:rPr lang="en-US" dirty="0" smtClean="0"/>
              <a:t>Detection of novel transcripts, or quantification of isoforms requires &gt;&gt; sequencing depth</a:t>
            </a:r>
          </a:p>
          <a:p>
            <a:endParaRPr lang="en-US" dirty="0"/>
          </a:p>
        </p:txBody>
      </p:sp>
      <p:sp>
        <p:nvSpPr>
          <p:cNvPr id="3" name="Title 2"/>
          <p:cNvSpPr>
            <a:spLocks noGrp="1"/>
          </p:cNvSpPr>
          <p:nvPr>
            <p:ph type="title"/>
          </p:nvPr>
        </p:nvSpPr>
        <p:spPr/>
        <p:txBody>
          <a:bodyPr/>
          <a:lstStyle/>
          <a:p>
            <a:r>
              <a:rPr lang="en-US" dirty="0" smtClean="0"/>
              <a:t>RNA-</a:t>
            </a:r>
            <a:r>
              <a:rPr lang="en-US" dirty="0" err="1" smtClean="0"/>
              <a:t>seq</a:t>
            </a:r>
            <a:endParaRPr lang="en-US" dirty="0"/>
          </a:p>
        </p:txBody>
      </p:sp>
      <p:sp>
        <p:nvSpPr>
          <p:cNvPr id="6" name="Rectangle 5"/>
          <p:cNvSpPr/>
          <p:nvPr/>
        </p:nvSpPr>
        <p:spPr>
          <a:xfrm>
            <a:off x="637552" y="5507798"/>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amount of sequencing needed for a given sample is determined by the goals of the experiment and the nature of the RNA sample.</a:t>
            </a:r>
            <a:endParaRPr lang="en-US" sz="2400" dirty="0">
              <a:solidFill>
                <a:srgbClr val="FF0000"/>
              </a:solidFill>
            </a:endParaRPr>
          </a:p>
        </p:txBody>
      </p:sp>
    </p:spTree>
    <p:extLst>
      <p:ext uri="{BB962C8B-B14F-4D97-AF65-F5344CB8AC3E}">
        <p14:creationId xmlns:p14="http://schemas.microsoft.com/office/powerpoint/2010/main" val="189466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800" dirty="0" smtClean="0"/>
              <a:t>Considerations</a:t>
            </a:r>
          </a:p>
          <a:p>
            <a:r>
              <a:rPr lang="en-US" sz="2800" dirty="0" smtClean="0"/>
              <a:t>QA/QC of RNA samples</a:t>
            </a:r>
          </a:p>
          <a:p>
            <a:r>
              <a:rPr lang="en-US" sz="2800" dirty="0" smtClean="0"/>
              <a:t>RNA of interest</a:t>
            </a:r>
          </a:p>
          <a:p>
            <a:r>
              <a:rPr lang="en-US" sz="2800" dirty="0" smtClean="0"/>
              <a:t>Library Preparation</a:t>
            </a:r>
          </a:p>
          <a:p>
            <a:pPr lvl="1"/>
            <a:r>
              <a:rPr lang="en-US" sz="2400" dirty="0" smtClean="0"/>
              <a:t>Stranded </a:t>
            </a:r>
            <a:r>
              <a:rPr lang="en-US" sz="2400" dirty="0" smtClean="0"/>
              <a:t>V</a:t>
            </a:r>
            <a:r>
              <a:rPr lang="en-US" sz="2400" dirty="0" smtClean="0"/>
              <a:t>s. </a:t>
            </a:r>
            <a:r>
              <a:rPr lang="en-US" sz="2400" dirty="0" err="1" smtClean="0"/>
              <a:t>Unstranded</a:t>
            </a:r>
            <a:endParaRPr lang="en-US" sz="2400" dirty="0" smtClean="0"/>
          </a:p>
          <a:p>
            <a:r>
              <a:rPr lang="en-US" sz="2800" dirty="0"/>
              <a:t>Size Selection/</a:t>
            </a:r>
            <a:r>
              <a:rPr lang="en-US" sz="2800" dirty="0" smtClean="0"/>
              <a:t>Cleanup</a:t>
            </a:r>
            <a:endParaRPr lang="en-US" sz="2800" dirty="0"/>
          </a:p>
          <a:p>
            <a:pPr lvl="1"/>
            <a:r>
              <a:rPr lang="en-US" sz="2400" dirty="0" smtClean="0"/>
              <a:t>Final QA</a:t>
            </a:r>
          </a:p>
        </p:txBody>
      </p:sp>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Tree>
    <p:extLst>
      <p:ext uri="{BB962C8B-B14F-4D97-AF65-F5344CB8AC3E}">
        <p14:creationId xmlns:p14="http://schemas.microsoft.com/office/powerpoint/2010/main" val="169785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sp>
        <p:nvSpPr>
          <p:cNvPr id="3" name="Title 2"/>
          <p:cNvSpPr>
            <a:spLocks noGrp="1"/>
          </p:cNvSpPr>
          <p:nvPr>
            <p:ph type="title"/>
          </p:nvPr>
        </p:nvSpPr>
        <p:spPr/>
        <p:txBody>
          <a:bodyPr/>
          <a:lstStyle/>
          <a:p>
            <a:r>
              <a:rPr lang="en-US" dirty="0" smtClean="0"/>
              <a:t>QA/QC of RNA samples</a:t>
            </a:r>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95" y="3385470"/>
            <a:ext cx="6817895" cy="3188344"/>
          </a:xfrm>
          <a:prstGeom prst="rect">
            <a:avLst/>
          </a:prstGeom>
        </p:spPr>
      </p:pic>
      <p:sp>
        <p:nvSpPr>
          <p:cNvPr id="4" name="Rectangle 3"/>
          <p:cNvSpPr/>
          <p:nvPr/>
        </p:nvSpPr>
        <p:spPr>
          <a:xfrm>
            <a:off x="154044" y="6066215"/>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BE CONSISTANT!!!</a:t>
            </a:r>
            <a:endParaRPr lang="en-US" sz="2000" dirty="0">
              <a:solidFill>
                <a:srgbClr val="3366FF"/>
              </a:solidFill>
            </a:endParaRPr>
          </a:p>
        </p:txBody>
      </p:sp>
    </p:spTree>
    <p:extLst>
      <p:ext uri="{BB962C8B-B14F-4D97-AF65-F5344CB8AC3E}">
        <p14:creationId xmlns:p14="http://schemas.microsoft.com/office/powerpoint/2010/main" val="295579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a:t>
            </a:r>
            <a:r>
              <a:rPr lang="en-US" dirty="0" smtClean="0"/>
              <a:t>the typical </a:t>
            </a:r>
            <a:r>
              <a:rPr lang="en-US" dirty="0"/>
              <a:t>sample. there are two main strategies for enriching your ”RNA 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3" name="Title 2"/>
          <p:cNvSpPr>
            <a:spLocks noGrp="1"/>
          </p:cNvSpPr>
          <p:nvPr>
            <p:ph type="title"/>
          </p:nvPr>
        </p:nvSpPr>
        <p:spPr/>
        <p:txBody>
          <a:bodyPr/>
          <a:lstStyle/>
          <a:p>
            <a:r>
              <a:rPr lang="en-US" dirty="0" smtClean="0"/>
              <a:t>RNA of interest</a:t>
            </a:r>
            <a:endParaRPr lang="en-US" dirty="0"/>
          </a:p>
        </p:txBody>
      </p:sp>
      <p:sp>
        <p:nvSpPr>
          <p:cNvPr id="4" name="Rectangle 3"/>
          <p:cNvSpPr/>
          <p:nvPr/>
        </p:nvSpPr>
        <p:spPr>
          <a:xfrm>
            <a:off x="381000" y="5284274"/>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rRNA</a:t>
            </a:r>
            <a:r>
              <a:rPr lang="en-US" sz="2000" dirty="0" smtClean="0">
                <a:solidFill>
                  <a:srgbClr val="3366FF"/>
                </a:solidFill>
              </a:rPr>
              <a:t> depletion will result in a much larger proportion of reads align to </a:t>
            </a:r>
            <a:r>
              <a:rPr lang="en-US" sz="2000" dirty="0" err="1" smtClean="0">
                <a:solidFill>
                  <a:srgbClr val="3366FF"/>
                </a:solidFill>
              </a:rPr>
              <a:t>intergenic</a:t>
            </a:r>
            <a:r>
              <a:rPr lang="en-US" sz="2000" dirty="0" smtClean="0">
                <a:solidFill>
                  <a:srgbClr val="3366FF"/>
                </a:solidFill>
              </a:rPr>
              <a:t> and </a:t>
            </a:r>
            <a:r>
              <a:rPr lang="en-US" sz="2000" dirty="0" err="1" smtClean="0">
                <a:solidFill>
                  <a:srgbClr val="3366FF"/>
                </a:solidFill>
              </a:rPr>
              <a:t>intronic</a:t>
            </a:r>
            <a:r>
              <a:rPr lang="en-US" sz="2000" dirty="0" smtClean="0">
                <a:solidFill>
                  <a:srgbClr val="3366FF"/>
                </a:solidFill>
              </a:rPr>
              <a:t> regions of the genome.</a:t>
            </a:r>
            <a:endParaRPr lang="en-US" sz="2000" dirty="0">
              <a:solidFill>
                <a:srgbClr val="3366FF"/>
              </a:solidFill>
            </a:endParaRPr>
          </a:p>
        </p:txBody>
      </p:sp>
    </p:spTree>
    <p:extLst>
      <p:ext uri="{BB962C8B-B14F-4D97-AF65-F5344CB8AC3E}">
        <p14:creationId xmlns:p14="http://schemas.microsoft.com/office/powerpoint/2010/main" val="2511502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
        <p:nvSpPr>
          <p:cNvPr id="3" name="Title 2"/>
          <p:cNvSpPr>
            <a:spLocks noGrp="1"/>
          </p:cNvSpPr>
          <p:nvPr>
            <p:ph type="title"/>
          </p:nvPr>
        </p:nvSpPr>
        <p:spPr/>
        <p:txBody>
          <a:bodyPr/>
          <a:lstStyle/>
          <a:p>
            <a:r>
              <a:rPr lang="en-US" dirty="0" smtClean="0"/>
              <a:t>Library Preparation</a:t>
            </a:r>
            <a:endParaRPr lang="en-US" dirty="0"/>
          </a:p>
        </p:txBody>
      </p:sp>
    </p:spTree>
    <p:extLst>
      <p:ext uri="{BB962C8B-B14F-4D97-AF65-F5344CB8AC3E}">
        <p14:creationId xmlns:p14="http://schemas.microsoft.com/office/powerpoint/2010/main" val="2821154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Final insert size optimal for DE are ~ 150bp</a:t>
            </a:r>
          </a:p>
          <a:p>
            <a:r>
              <a:rPr lang="en-US" dirty="0" smtClean="0"/>
              <a:t>Very </a:t>
            </a:r>
            <a:r>
              <a:rPr lang="en-US" dirty="0"/>
              <a:t>important to be </a:t>
            </a:r>
            <a:r>
              <a:rPr lang="en-US" dirty="0" smtClean="0"/>
              <a:t>consistent </a:t>
            </a:r>
            <a:r>
              <a:rPr lang="en-US" dirty="0"/>
              <a:t>across all samples in an experiment on how you size select your final libraries. You can size select </a:t>
            </a:r>
            <a:r>
              <a:rPr lang="en-US" dirty="0" smtClean="0"/>
              <a:t>by:</a:t>
            </a:r>
          </a:p>
          <a:p>
            <a:pPr lvl="1"/>
            <a:r>
              <a:rPr lang="en-US" dirty="0" smtClean="0"/>
              <a:t>Fragmenting </a:t>
            </a:r>
            <a:r>
              <a:rPr lang="en-US" dirty="0"/>
              <a:t>your RNA, </a:t>
            </a:r>
            <a:r>
              <a:rPr lang="en-US" dirty="0" smtClean="0"/>
              <a:t>prior to </a:t>
            </a:r>
            <a:r>
              <a:rPr lang="en-US" dirty="0" err="1"/>
              <a:t>cDNA</a:t>
            </a:r>
            <a:r>
              <a:rPr lang="en-US" dirty="0"/>
              <a:t> </a:t>
            </a:r>
            <a:r>
              <a:rPr lang="en-US" dirty="0" smtClean="0"/>
              <a:t>generation.</a:t>
            </a:r>
          </a:p>
          <a:p>
            <a:pPr lvl="2"/>
            <a:r>
              <a:rPr lang="en-US" dirty="0"/>
              <a:t>Chemically heat w/magnesium</a:t>
            </a:r>
          </a:p>
          <a:p>
            <a:pPr lvl="2"/>
            <a:r>
              <a:rPr lang="en-US" dirty="0" smtClean="0"/>
              <a:t>Mechanically </a:t>
            </a:r>
            <a:r>
              <a:rPr lang="en-US" dirty="0"/>
              <a:t>(</a:t>
            </a:r>
            <a:r>
              <a:rPr lang="en-US" dirty="0" smtClean="0"/>
              <a:t>ex. ultra-</a:t>
            </a:r>
            <a:r>
              <a:rPr lang="en-US" dirty="0" err="1" smtClean="0"/>
              <a:t>sonicator</a:t>
            </a:r>
            <a:r>
              <a:rPr lang="en-US" dirty="0"/>
              <a:t>) </a:t>
            </a:r>
            <a:endParaRPr lang="en-US" dirty="0" smtClean="0"/>
          </a:p>
          <a:p>
            <a:r>
              <a:rPr lang="en-US" dirty="0" smtClean="0"/>
              <a:t>Cleanup/Size </a:t>
            </a:r>
            <a:r>
              <a:rPr lang="en-US" dirty="0"/>
              <a:t>select after library </a:t>
            </a:r>
            <a:r>
              <a:rPr lang="en-US" dirty="0" smtClean="0"/>
              <a:t>generation using SPRI beads or </a:t>
            </a:r>
            <a:r>
              <a:rPr lang="en-US" dirty="0"/>
              <a:t>(gel cut</a:t>
            </a:r>
            <a:r>
              <a:rPr lang="en-US" dirty="0" smtClean="0"/>
              <a:t>)</a:t>
            </a:r>
          </a:p>
          <a:p>
            <a:r>
              <a:rPr lang="en-US" dirty="0" smtClean="0"/>
              <a:t>QA the samples using an electrophoretic method (</a:t>
            </a:r>
            <a:r>
              <a:rPr lang="en-US" dirty="0" err="1" smtClean="0"/>
              <a:t>Bioanalyzer</a:t>
            </a:r>
            <a:r>
              <a:rPr lang="en-US" dirty="0" smtClean="0"/>
              <a:t>) and quantify with qPCR</a:t>
            </a:r>
            <a:r>
              <a:rPr lang="en-US" dirty="0" smtClean="0"/>
              <a:t>.</a:t>
            </a:r>
          </a:p>
        </p:txBody>
      </p:sp>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4" name="Rectangle 3"/>
          <p:cNvSpPr/>
          <p:nvPr/>
        </p:nvSpPr>
        <p:spPr>
          <a:xfrm>
            <a:off x="381000" y="539121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r>
              <a:rPr lang="en-US" sz="2800" dirty="0" smtClean="0">
                <a:solidFill>
                  <a:srgbClr val="3366FF"/>
                </a:solidFill>
              </a:rPr>
              <a:t>!!!</a:t>
            </a:r>
            <a:endParaRPr lang="en-US" sz="2800" dirty="0">
              <a:solidFill>
                <a:srgbClr val="3366FF"/>
              </a:solidFill>
            </a:endParaRPr>
          </a:p>
        </p:txBody>
      </p:sp>
    </p:spTree>
    <p:extLst>
      <p:ext uri="{BB962C8B-B14F-4D97-AF65-F5344CB8AC3E}">
        <p14:creationId xmlns:p14="http://schemas.microsoft.com/office/powerpoint/2010/main" val="233778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B.S. Electrical Engineering</a:t>
            </a:r>
          </a:p>
          <a:p>
            <a:r>
              <a:rPr lang="en-US" dirty="0" smtClean="0"/>
              <a:t>M.S. Computer Science</a:t>
            </a:r>
          </a:p>
          <a:p>
            <a:r>
              <a:rPr lang="en-US" dirty="0" smtClean="0"/>
              <a:t>PhD Bioinformatics and Computational Biology</a:t>
            </a:r>
          </a:p>
          <a:p>
            <a:endParaRPr lang="en-US" dirty="0"/>
          </a:p>
          <a:p>
            <a:r>
              <a:rPr lang="en-US" dirty="0" smtClean="0"/>
              <a:t>Managed the Bioinformatics Core at Washington State University, 2007-2009</a:t>
            </a:r>
          </a:p>
          <a:p>
            <a:r>
              <a:rPr lang="en-US" dirty="0" smtClean="0"/>
              <a:t>Director of the Genomics Resources Core at the University of Idaho, 2009-2015</a:t>
            </a:r>
          </a:p>
          <a:p>
            <a:r>
              <a:rPr lang="en-US" dirty="0" smtClean="0"/>
              <a:t>Manager of the Bioinformatics Core at UC Davis</a:t>
            </a:r>
            <a:endParaRPr lang="en-US" dirty="0"/>
          </a:p>
        </p:txBody>
      </p:sp>
      <p:sp>
        <p:nvSpPr>
          <p:cNvPr id="3" name="Title 2"/>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175314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high throughput biological work (Microarrays, Sequencing, HT Genotyping, etc.), what may seem like small technical artifacts introduced during sample extraction/preparation can lead to large changes, or bias, in the data. </a:t>
            </a:r>
          </a:p>
          <a:p>
            <a:r>
              <a:rPr lang="en-US" dirty="0"/>
              <a:t>Not to say this doesn’t occur with smaller scale analysis such as Sanger sequencing or </a:t>
            </a:r>
            <a:r>
              <a:rPr lang="en-US" dirty="0" err="1" smtClean="0"/>
              <a:t>qRT</a:t>
            </a:r>
            <a:r>
              <a:rPr lang="en-US" dirty="0" smtClean="0"/>
              <a:t>-PCR</a:t>
            </a:r>
            <a:r>
              <a:rPr lang="en-US" dirty="0"/>
              <a:t>, but they do become more </a:t>
            </a:r>
            <a:r>
              <a:rPr lang="en-US" dirty="0" smtClean="0"/>
              <a:t>apparent </a:t>
            </a:r>
            <a:r>
              <a:rPr lang="en-US" dirty="0"/>
              <a:t>and may cause significant issues during analysis. </a:t>
            </a:r>
          </a:p>
          <a:p>
            <a:endParaRPr lang="en-US" dirty="0"/>
          </a:p>
        </p:txBody>
      </p:sp>
      <p:sp>
        <p:nvSpPr>
          <p:cNvPr id="3" name="Title 2"/>
          <p:cNvSpPr>
            <a:spLocks noGrp="1"/>
          </p:cNvSpPr>
          <p:nvPr>
            <p:ph type="title"/>
          </p:nvPr>
        </p:nvSpPr>
        <p:spPr/>
        <p:txBody>
          <a:bodyPr/>
          <a:lstStyle/>
          <a:p>
            <a:r>
              <a:rPr lang="en-US" dirty="0" smtClean="0"/>
              <a:t>BE CONSISTANT!</a:t>
            </a:r>
            <a:endParaRPr lang="en-US" dirty="0"/>
          </a:p>
        </p:txBody>
      </p:sp>
    </p:spTree>
    <p:extLst>
      <p:ext uri="{BB962C8B-B14F-4D97-AF65-F5344CB8AC3E}">
        <p14:creationId xmlns:p14="http://schemas.microsoft.com/office/powerpoint/2010/main" val="287872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RNA extraction QA/QC (</a:t>
            </a:r>
            <a:r>
              <a:rPr lang="en-US" dirty="0" err="1" smtClean="0"/>
              <a:t>Bioanalyzer</a:t>
            </a:r>
            <a:r>
              <a:rPr lang="en-US" dirty="0" smtClean="0"/>
              <a:t>)</a:t>
            </a:r>
          </a:p>
          <a:p>
            <a:r>
              <a:rPr lang="en-US" dirty="0" smtClean="0"/>
              <a:t>Enrichment of RNA of interest + Library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15286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735517"/>
          </a:xfrm>
        </p:spPr>
        <p:txBody>
          <a:bodyPr>
            <a:normAutofit/>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$2346x2 = $4692</a:t>
            </a:r>
          </a:p>
          <a:p>
            <a:r>
              <a:rPr lang="en-US" dirty="0" smtClean="0"/>
              <a:t>Bioinformatics, simple pairwise comparison design, DE only</a:t>
            </a:r>
          </a:p>
          <a:p>
            <a:pPr lvl="1"/>
            <a:r>
              <a:rPr lang="en-US" dirty="0" smtClean="0"/>
              <a:t>$2000</a:t>
            </a:r>
          </a:p>
          <a:p>
            <a:pPr marL="45720" indent="0">
              <a:buNone/>
            </a:pPr>
            <a:r>
              <a:rPr lang="en-US" dirty="0" smtClean="0"/>
              <a:t> Total = $98 + $4596 + $4692 + $2000 = $11,386 </a:t>
            </a:r>
          </a:p>
          <a:p>
            <a:pPr marL="45720" indent="0">
              <a:buNone/>
            </a:pPr>
            <a:r>
              <a:rPr lang="en-US" dirty="0" smtClean="0">
                <a:solidFill>
                  <a:srgbClr val="FF0000"/>
                </a:solidFill>
              </a:rPr>
              <a:t>Approximately $950 per sample </a:t>
            </a:r>
          </a:p>
          <a:p>
            <a:pPr lvl="1"/>
            <a:endParaRPr lang="en-US" dirty="0" smtClean="0"/>
          </a:p>
          <a:p>
            <a:pPr lvl="1"/>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30261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a:t>
            </a:r>
            <a:r>
              <a:rPr lang="en-US" dirty="0" smtClean="0"/>
              <a:t>web for </a:t>
            </a:r>
            <a:r>
              <a:rPr lang="en-US" dirty="0" smtClean="0"/>
              <a:t>RNA-SEQ coverage recommendations</a:t>
            </a:r>
            <a:r>
              <a:rPr lang="en-US" dirty="0" smtClean="0"/>
              <a:t>.</a:t>
            </a:r>
          </a:p>
          <a:p>
            <a:r>
              <a:rPr lang="en-US" dirty="0" smtClean="0"/>
              <a:t>Cost estimate a project to perform a DE analysis on 8 samples, </a:t>
            </a:r>
            <a:r>
              <a:rPr lang="en-US" dirty="0" err="1" smtClean="0"/>
              <a:t>polyA</a:t>
            </a:r>
            <a:r>
              <a:rPr lang="en-US" dirty="0" smtClean="0"/>
              <a:t> enrichment, stranded libraries, 2x100 on a </a:t>
            </a:r>
            <a:r>
              <a:rPr lang="en-US" dirty="0" err="1" smtClean="0"/>
              <a:t>HiSeq</a:t>
            </a:r>
            <a:r>
              <a:rPr lang="en-US" dirty="0" smtClean="0"/>
              <a:t> 3000 targeting approximately 10M reads per sample</a:t>
            </a:r>
            <a:endParaRPr lang="en-US" dirty="0" smtClean="0"/>
          </a:p>
        </p:txBody>
      </p:sp>
      <p:sp>
        <p:nvSpPr>
          <p:cNvPr id="6" name="Text Placeholder 5"/>
          <p:cNvSpPr>
            <a:spLocks noGrp="1"/>
          </p:cNvSpPr>
          <p:nvPr>
            <p:ph type="body" sz="half" idx="2"/>
          </p:nvPr>
        </p:nvSpPr>
        <p:spPr/>
        <p:txBody>
          <a:bodyPr/>
          <a:lstStyle/>
          <a:p>
            <a:r>
              <a:rPr lang="en-US" dirty="0" smtClean="0"/>
              <a:t>RNA-SEQ 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2</a:t>
            </a:r>
            <a:endParaRPr lang="en-US" dirty="0"/>
          </a:p>
        </p:txBody>
      </p:sp>
    </p:spTree>
    <p:extLst>
      <p:ext uri="{BB962C8B-B14F-4D97-AF65-F5344CB8AC3E}">
        <p14:creationId xmlns:p14="http://schemas.microsoft.com/office/powerpoint/2010/main" val="740340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2</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Exophiala</a:t>
            </a:r>
            <a:r>
              <a:rPr lang="en-US" dirty="0" smtClean="0"/>
              <a:t> </a:t>
            </a:r>
            <a:r>
              <a:rPr lang="en-US" dirty="0" err="1"/>
              <a:t>dermatitidis</a:t>
            </a:r>
            <a:r>
              <a:rPr lang="en-US" dirty="0"/>
              <a:t> NIH/UT8656</a:t>
            </a:r>
          </a:p>
          <a:p>
            <a:endParaRPr lang="en-US" dirty="0"/>
          </a:p>
          <a:p>
            <a:pPr marL="45720" indent="0" algn="just">
              <a:buNone/>
            </a:pPr>
            <a:r>
              <a:rPr lang="en-US" i="1" dirty="0" err="1" smtClean="0"/>
              <a:t>Exophiala</a:t>
            </a:r>
            <a:r>
              <a:rPr lang="en-US" i="1" dirty="0" smtClean="0"/>
              <a:t> </a:t>
            </a:r>
            <a:r>
              <a:rPr lang="en-US" i="1" dirty="0" err="1"/>
              <a:t>dermatitidis</a:t>
            </a:r>
            <a:r>
              <a:rPr lang="en-US" i="1" dirty="0"/>
              <a:t> is a </a:t>
            </a:r>
            <a:r>
              <a:rPr lang="en-US" i="1" dirty="0" err="1"/>
              <a:t>thermophilic</a:t>
            </a:r>
            <a:r>
              <a:rPr lang="en-US" i="1" dirty="0"/>
              <a:t> black yeast, and a member of the </a:t>
            </a:r>
            <a:r>
              <a:rPr lang="en-US" i="1" dirty="0" err="1"/>
              <a:t>Herpotrichiellaceae</a:t>
            </a:r>
            <a:r>
              <a:rPr lang="en-US" i="1" dirty="0"/>
              <a:t>. While the species is only found at low abundance in nature, metabolically active strains are commonly isolated in saunas, steam baths, and dish washers. </a:t>
            </a:r>
            <a:r>
              <a:rPr lang="en-US" i="1" dirty="0" err="1"/>
              <a:t>Exophiala</a:t>
            </a:r>
            <a:r>
              <a:rPr lang="en-US" i="1" dirty="0"/>
              <a:t> </a:t>
            </a:r>
            <a:r>
              <a:rPr lang="en-US" i="1" dirty="0" err="1"/>
              <a:t>dermatitidis</a:t>
            </a:r>
            <a:r>
              <a:rPr lang="en-US" i="1" dirty="0"/>
              <a:t> only rarely causes infection in humans, however cases have been reported around the world. In East Asia, the species has caused lethal brain infections in young and otherwise healthy individuals. The fungus has been known to cause cutaneous and subcutaneous </a:t>
            </a:r>
            <a:r>
              <a:rPr lang="en-US" i="1" dirty="0" err="1"/>
              <a:t>phaeohyphomycosis</a:t>
            </a:r>
            <a:r>
              <a:rPr lang="en-US" i="1" dirty="0"/>
              <a:t>, and as a lung colonist in people with cystic fibrosis in Europe. In 2002, an outbreak of systemic E. </a:t>
            </a:r>
            <a:r>
              <a:rPr lang="en-US" i="1" dirty="0" err="1"/>
              <a:t>dermatitidis</a:t>
            </a:r>
            <a:r>
              <a:rPr lang="en-US" i="1" dirty="0"/>
              <a:t> infection occurred in women who had received contaminated steroid injections at North Carolina hospitals</a:t>
            </a:r>
            <a:r>
              <a:rPr lang="en-US" i="1" dirty="0" smtClean="0"/>
              <a:t>.</a:t>
            </a:r>
            <a:endParaRPr lang="en-US" i="1" dirty="0"/>
          </a:p>
        </p:txBody>
      </p:sp>
      <p:sp>
        <p:nvSpPr>
          <p:cNvPr id="3" name="Title 2"/>
          <p:cNvSpPr>
            <a:spLocks noGrp="1"/>
          </p:cNvSpPr>
          <p:nvPr>
            <p:ph type="title"/>
          </p:nvPr>
        </p:nvSpPr>
        <p:spPr/>
        <p:txBody>
          <a:bodyPr/>
          <a:lstStyle/>
          <a:p>
            <a:r>
              <a:rPr lang="en-US" dirty="0" smtClean="0"/>
              <a:t>Workshop data</a:t>
            </a:r>
            <a:endParaRPr lang="en-US" dirty="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 Data</a:t>
            </a:r>
            <a:endParaRPr lang="en-US" dirty="0"/>
          </a:p>
        </p:txBody>
      </p:sp>
      <p:sp>
        <p:nvSpPr>
          <p:cNvPr id="2" name="Content Placeholder 1"/>
          <p:cNvSpPr>
            <a:spLocks noGrp="1"/>
          </p:cNvSpPr>
          <p:nvPr>
            <p:ph idx="1"/>
          </p:nvPr>
        </p:nvSpPr>
        <p:spPr/>
        <p:txBody>
          <a:bodyPr>
            <a:normAutofit/>
          </a:bodyPr>
          <a:lstStyle/>
          <a:p>
            <a:pPr marL="45720" indent="0">
              <a:buNone/>
            </a:pPr>
            <a:r>
              <a:rPr lang="en-US" dirty="0" err="1"/>
              <a:t>Illumina</a:t>
            </a:r>
            <a:r>
              <a:rPr lang="en-US" dirty="0"/>
              <a:t> sequencing of </a:t>
            </a:r>
            <a:r>
              <a:rPr lang="en-US" dirty="0" err="1"/>
              <a:t>Exophiala</a:t>
            </a:r>
            <a:r>
              <a:rPr lang="en-US" dirty="0"/>
              <a:t> </a:t>
            </a:r>
            <a:r>
              <a:rPr lang="en-US" dirty="0" err="1"/>
              <a:t>dermatitidis</a:t>
            </a:r>
            <a:r>
              <a:rPr lang="en-US" dirty="0"/>
              <a:t> NIH/</a:t>
            </a:r>
            <a:r>
              <a:rPr lang="en-US" dirty="0" smtClean="0"/>
              <a:t>UT8656</a:t>
            </a:r>
          </a:p>
          <a:p>
            <a:pPr lvl="1"/>
            <a:r>
              <a:rPr lang="en-US" dirty="0"/>
              <a:t>Reference transcriptome </a:t>
            </a:r>
            <a:r>
              <a:rPr lang="en-US" dirty="0" smtClean="0"/>
              <a:t>for the </a:t>
            </a:r>
            <a:r>
              <a:rPr lang="en-US" dirty="0"/>
              <a:t>Human </a:t>
            </a:r>
            <a:r>
              <a:rPr lang="en-US" dirty="0" err="1"/>
              <a:t>Microbiome</a:t>
            </a:r>
            <a:r>
              <a:rPr lang="en-US" dirty="0"/>
              <a:t> </a:t>
            </a:r>
            <a:r>
              <a:rPr lang="en-US" dirty="0" smtClean="0"/>
              <a:t>Project</a:t>
            </a:r>
          </a:p>
          <a:p>
            <a:r>
              <a:rPr lang="en-US" dirty="0" smtClean="0"/>
              <a:t>Data:</a:t>
            </a:r>
          </a:p>
          <a:p>
            <a:pPr lvl="1"/>
            <a:r>
              <a:rPr lang="en-US" dirty="0">
                <a:hlinkClick r:id="rId2"/>
              </a:rPr>
              <a:t>http://www.ncbi.nlm.nih.gov/Traces/sra/?study=</a:t>
            </a:r>
            <a:r>
              <a:rPr lang="en-US" dirty="0" smtClean="0">
                <a:hlinkClick r:id="rId2"/>
              </a:rPr>
              <a:t>SRP006291</a:t>
            </a:r>
            <a:endParaRPr lang="en-US" dirty="0" smtClean="0"/>
          </a:p>
          <a:p>
            <a:r>
              <a:rPr lang="en-US" dirty="0"/>
              <a:t>Article:</a:t>
            </a:r>
          </a:p>
          <a:p>
            <a:pPr lvl="1"/>
            <a:r>
              <a:rPr lang="en-US" dirty="0">
                <a:hlinkClick r:id="rId3"/>
              </a:rPr>
              <a:t>http://www.ncbi.nlm.nih.gov/pmc/articles/</a:t>
            </a:r>
            <a:r>
              <a:rPr lang="en-US" dirty="0" smtClean="0">
                <a:hlinkClick r:id="rId3"/>
              </a:rPr>
              <a:t>PMC4059230</a:t>
            </a:r>
            <a:endParaRPr lang="en-US" dirty="0"/>
          </a:p>
          <a:p>
            <a:r>
              <a:rPr lang="en-US" dirty="0" smtClean="0"/>
              <a:t>References:</a:t>
            </a:r>
          </a:p>
          <a:p>
            <a:pPr lvl="1"/>
            <a:r>
              <a:rPr lang="en-US" dirty="0"/>
              <a:t>Broad - </a:t>
            </a:r>
            <a:r>
              <a:rPr lang="en-US" dirty="0">
                <a:hlinkClick r:id="rId4"/>
              </a:rPr>
              <a:t>http://www.broadinstitute.org/annotation/genome/Black_Yeasts/</a:t>
            </a:r>
            <a:r>
              <a:rPr lang="en-US" dirty="0" smtClean="0">
                <a:hlinkClick r:id="rId4"/>
              </a:rPr>
              <a:t>MultiHome.html</a:t>
            </a:r>
            <a:endParaRPr lang="en-US" dirty="0" smtClean="0"/>
          </a:p>
          <a:p>
            <a:pPr lvl="1"/>
            <a:r>
              <a:rPr lang="en-US" dirty="0" err="1" smtClean="0"/>
              <a:t>Ensembl</a:t>
            </a:r>
            <a:r>
              <a:rPr lang="en-US" dirty="0" smtClean="0"/>
              <a:t> – </a:t>
            </a:r>
          </a:p>
          <a:p>
            <a:pPr lvl="1"/>
            <a:r>
              <a:rPr lang="en-US" dirty="0" smtClean="0">
                <a:hlinkClick r:id="rId5"/>
              </a:rPr>
              <a:t>http://fungi.ensembl.org/Exophiala_dermatitidis_nih_ut8656/Info/Index</a:t>
            </a:r>
            <a:endParaRPr lang="en-US" dirty="0" smtClean="0"/>
          </a:p>
        </p:txBody>
      </p:sp>
    </p:spTree>
    <p:extLst>
      <p:ext uri="{BB962C8B-B14F-4D97-AF65-F5344CB8AC3E}">
        <p14:creationId xmlns:p14="http://schemas.microsoft.com/office/powerpoint/2010/main" val="120336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10000"/>
          </a:bodyPr>
          <a:lstStyle/>
          <a:p>
            <a:pPr marL="45720" indent="0">
              <a:buNone/>
            </a:pPr>
            <a:r>
              <a:rPr lang="en-US" b="1" dirty="0" smtClean="0"/>
              <a:t>Perform</a:t>
            </a:r>
          </a:p>
          <a:p>
            <a:r>
              <a:rPr lang="en-US" dirty="0" smtClean="0"/>
              <a:t>Briefly scan the data publication</a:t>
            </a:r>
          </a:p>
          <a:p>
            <a:pPr lvl="1"/>
            <a:r>
              <a:rPr lang="en-US" dirty="0" smtClean="0"/>
              <a:t>What is the experimental condition: what are we going to compare?</a:t>
            </a:r>
          </a:p>
          <a:p>
            <a:pPr lvl="1"/>
            <a:r>
              <a:rPr lang="en-US" dirty="0" smtClean="0"/>
              <a:t>Scanning the document, what was their workflow</a:t>
            </a:r>
          </a:p>
          <a:p>
            <a:pPr lvl="1"/>
            <a:r>
              <a:rPr lang="en-US" dirty="0" smtClean="0"/>
              <a:t>How many differentially expressed genes did they get (up regulated / down regulated)?</a:t>
            </a:r>
          </a:p>
          <a:p>
            <a:pPr lvl="1"/>
            <a:r>
              <a:rPr lang="en-US" dirty="0" smtClean="0"/>
              <a:t>What was the main result of their experiment?</a:t>
            </a:r>
          </a:p>
          <a:p>
            <a:pPr lvl="1"/>
            <a:endParaRPr lang="en-US" dirty="0" smtClean="0"/>
          </a:p>
          <a:p>
            <a:pPr lvl="1"/>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3</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 </a:t>
            </a:r>
            <a:r>
              <a:rPr lang="en-US" dirty="0" smtClean="0"/>
              <a:t>3</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a:t>
            </a:r>
            <a:r>
              <a:rPr lang="en-US" dirty="0" smtClean="0"/>
              <a:t>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smtClean="0"/>
              <a:t>HomeWork4</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4</a:t>
            </a:r>
          </a:p>
        </p:txBody>
      </p:sp>
      <p:sp>
        <p:nvSpPr>
          <p:cNvPr id="3" name="Title 2"/>
          <p:cNvSpPr>
            <a:spLocks noGrp="1"/>
          </p:cNvSpPr>
          <p:nvPr>
            <p:ph type="title"/>
          </p:nvPr>
        </p:nvSpPr>
        <p:spPr/>
        <p:txBody>
          <a:bodyPr/>
          <a:lstStyle/>
          <a:p>
            <a:r>
              <a:rPr lang="en-US" dirty="0" smtClean="0"/>
              <a:t>Overview of RNA-SEQ data analysis</a:t>
            </a:r>
            <a:endParaRPr lang="en-US" dirty="0"/>
          </a:p>
        </p:txBody>
      </p:sp>
    </p:spTree>
    <p:extLst>
      <p:ext uri="{BB962C8B-B14F-4D97-AF65-F5344CB8AC3E}">
        <p14:creationId xmlns:p14="http://schemas.microsoft.com/office/powerpoint/2010/main" val="3068744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6" name="Content Placeholder 5" descr="Slide1.png"/>
          <p:cNvPicPr>
            <a:picLocks noGrp="1" noChangeAspect="1"/>
          </p:cNvPicPr>
          <p:nvPr>
            <p:ph idx="1"/>
          </p:nvPr>
        </p:nvPicPr>
        <p:blipFill>
          <a:blip r:embed="rId2">
            <a:extLst>
              <a:ext uri="{28A0092B-C50C-407E-A947-70E740481C1C}">
                <a14:useLocalDpi xmlns:a14="http://schemas.microsoft.com/office/drawing/2010/main" val="0"/>
              </a:ext>
            </a:extLst>
          </a:blip>
          <a:srcRect l="-45384" r="-45384"/>
          <a:stretch>
            <a:fillRect/>
          </a:stretch>
        </p:blipFill>
        <p:spPr>
          <a:xfrm>
            <a:off x="-113617" y="1719071"/>
            <a:ext cx="9395354" cy="4925034"/>
          </a:xfrm>
        </p:spPr>
      </p:pic>
    </p:spTree>
    <p:extLst>
      <p:ext uri="{BB962C8B-B14F-4D97-AF65-F5344CB8AC3E}">
        <p14:creationId xmlns:p14="http://schemas.microsoft.com/office/powerpoint/2010/main" val="4081854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1675559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31456"/>
          </a:xfrm>
        </p:spPr>
        <p:txBody>
          <a:bodyPr>
            <a:normAutofit/>
          </a:bodyPr>
          <a:lstStyle/>
          <a:p>
            <a:pPr marL="45720" indent="0">
              <a:buNone/>
            </a:pPr>
            <a:r>
              <a:rPr lang="en-US" b="1" dirty="0"/>
              <a:t>Mapping</a:t>
            </a:r>
            <a:r>
              <a:rPr lang="en-US" dirty="0"/>
              <a:t>:</a:t>
            </a:r>
          </a:p>
          <a:p>
            <a:r>
              <a:rPr lang="en-US" dirty="0" smtClean="0"/>
              <a:t>Python </a:t>
            </a:r>
            <a:r>
              <a:rPr lang="en-US" dirty="0"/>
              <a:t>2.7</a:t>
            </a:r>
          </a:p>
          <a:p>
            <a:r>
              <a:rPr lang="en-US" dirty="0" err="1" smtClean="0"/>
              <a:t>Bwa</a:t>
            </a:r>
            <a:r>
              <a:rPr lang="en-US" dirty="0" smtClean="0"/>
              <a:t> </a:t>
            </a:r>
            <a:r>
              <a:rPr lang="en-US" dirty="0" err="1"/>
              <a:t>mem</a:t>
            </a:r>
            <a:r>
              <a:rPr lang="en-US" dirty="0"/>
              <a:t> – map reads to a reference</a:t>
            </a:r>
          </a:p>
          <a:p>
            <a:pPr lvl="1"/>
            <a:r>
              <a:rPr lang="en-US" dirty="0" smtClean="0">
                <a:hlinkClick r:id="rId2"/>
              </a:rPr>
              <a:t>http</a:t>
            </a:r>
            <a:r>
              <a:rPr lang="en-US" dirty="0">
                <a:hlinkClick r:id="rId2"/>
              </a:rPr>
              <a:t>://</a:t>
            </a:r>
            <a:r>
              <a:rPr lang="en-US" dirty="0" err="1">
                <a:hlinkClick r:id="rId2"/>
              </a:rPr>
              <a:t>sourceforge.net</a:t>
            </a:r>
            <a:r>
              <a:rPr lang="en-US" dirty="0">
                <a:hlinkClick r:id="rId2"/>
              </a:rPr>
              <a:t>/projects/bio-</a:t>
            </a:r>
            <a:r>
              <a:rPr lang="en-US" dirty="0" err="1">
                <a:hlinkClick r:id="rId2"/>
              </a:rPr>
              <a:t>bwa</a:t>
            </a:r>
            <a:r>
              <a:rPr lang="en-US" dirty="0">
                <a:hlinkClick r:id="rId2"/>
              </a:rPr>
              <a:t>/files/</a:t>
            </a:r>
            <a:endParaRPr lang="en-US" dirty="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a:t>Python 2.7</a:t>
            </a:r>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http://www-huber.embl.de/users/anders/HTSeq</a:t>
            </a:r>
            <a:r>
              <a:rPr lang="en-US" dirty="0" smtClean="0">
                <a:hlinkClick r:id="rId4"/>
              </a:rPr>
              <a:t>/</a:t>
            </a:r>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2100838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a:t>
            </a:r>
            <a:r>
              <a:rPr lang="en-US" dirty="0" smtClean="0"/>
              <a:t>3.2.0 (or greater)</a:t>
            </a:r>
            <a:endParaRPr lang="en-US" dirty="0" smtClean="0"/>
          </a:p>
          <a:p>
            <a:pPr lvl="1"/>
            <a:r>
              <a:rPr lang="en-US" u="sng" dirty="0" smtClean="0">
                <a:hlinkClick r:id="rId2"/>
              </a:rPr>
              <a:t>http</a:t>
            </a:r>
            <a:r>
              <a:rPr lang="en-US" u="sng" dirty="0">
                <a:hlinkClick r:id="rId2"/>
              </a:rPr>
              <a:t>://www.r-project.org/</a:t>
            </a:r>
            <a:endParaRPr lang="en-US" dirty="0"/>
          </a:p>
          <a:p>
            <a:pPr lvl="1"/>
            <a:r>
              <a:rPr lang="en-US" dirty="0" smtClean="0"/>
              <a:t>R </a:t>
            </a:r>
            <a:r>
              <a:rPr lang="en-US" dirty="0"/>
              <a:t>Package: </a:t>
            </a:r>
            <a:r>
              <a:rPr lang="en-US" dirty="0" err="1"/>
              <a:t>optparse</a:t>
            </a:r>
            <a:r>
              <a:rPr lang="en-US" dirty="0"/>
              <a:t> from </a:t>
            </a:r>
            <a:r>
              <a:rPr lang="en-US" dirty="0" err="1"/>
              <a:t>cran</a:t>
            </a:r>
            <a:endParaRPr lang="en-US" dirty="0"/>
          </a:p>
          <a:p>
            <a:pPr lvl="1"/>
            <a:r>
              <a:rPr lang="en-US" dirty="0" smtClean="0"/>
              <a:t>R </a:t>
            </a:r>
            <a:r>
              <a:rPr lang="en-US" dirty="0"/>
              <a:t>Package: </a:t>
            </a:r>
            <a:r>
              <a:rPr lang="en-US" dirty="0" err="1"/>
              <a:t>EdgeR</a:t>
            </a:r>
            <a:r>
              <a:rPr lang="en-US" dirty="0"/>
              <a:t> 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://bioconductor.org/packages/release/bioc/html/</a:t>
            </a:r>
            <a:r>
              <a:rPr lang="en-US" dirty="0" smtClean="0">
                <a:hlinkClick r:id="rId3"/>
              </a:rPr>
              <a:t>edgeR.html</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406521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a:t>
            </a:r>
            <a:r>
              <a:rPr lang="en-US" dirty="0" smtClean="0">
                <a:hlinkClick r:id="rId2"/>
              </a:rPr>
              <a:t>github.com/msettles/Workshop_RNAseq</a:t>
            </a: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483827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346643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Find the </a:t>
            </a:r>
            <a:r>
              <a:rPr lang="en-US" dirty="0" err="1" smtClean="0"/>
              <a:t>expHTS</a:t>
            </a:r>
            <a:r>
              <a:rPr lang="en-US" dirty="0" smtClean="0"/>
              <a:t> repository on </a:t>
            </a:r>
            <a:r>
              <a:rPr lang="en-US" dirty="0" err="1" smtClean="0"/>
              <a:t>github</a:t>
            </a:r>
            <a:endParaRPr lang="en-US" dirty="0" smtClean="0"/>
          </a:p>
          <a:p>
            <a:pPr lvl="1"/>
            <a:r>
              <a:rPr lang="en-US" dirty="0" smtClean="0"/>
              <a:t>Using </a:t>
            </a:r>
            <a:r>
              <a:rPr lang="en-US" dirty="0" err="1" smtClean="0"/>
              <a:t>git</a:t>
            </a:r>
            <a:r>
              <a:rPr lang="en-US" dirty="0" smtClean="0"/>
              <a:t> clone the repository to your desktop</a:t>
            </a:r>
          </a:p>
          <a:p>
            <a:pPr lvl="1"/>
            <a:r>
              <a:rPr lang="en-US" dirty="0" smtClean="0"/>
              <a:t>Go into the directory (cd)</a:t>
            </a:r>
          </a:p>
          <a:p>
            <a:pPr lvl="1"/>
            <a:r>
              <a:rPr lang="en-US" dirty="0" smtClean="0"/>
              <a:t>Install </a:t>
            </a:r>
            <a:r>
              <a:rPr lang="en-US" dirty="0" err="1" smtClean="0"/>
              <a:t>expHTS</a:t>
            </a:r>
            <a:r>
              <a:rPr lang="en-US" dirty="0" smtClean="0"/>
              <a:t> with</a:t>
            </a:r>
          </a:p>
          <a:p>
            <a:pPr lvl="2"/>
            <a:r>
              <a:rPr lang="en-US" dirty="0"/>
              <a:t>p</a:t>
            </a:r>
            <a:r>
              <a:rPr lang="en-US" dirty="0" smtClean="0"/>
              <a:t>ython </a:t>
            </a:r>
            <a:r>
              <a:rPr lang="en-US" dirty="0" err="1" smtClean="0"/>
              <a:t>setup.py</a:t>
            </a:r>
            <a:r>
              <a:rPr lang="en-US"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smtClean="0"/>
              <a:t>5</a:t>
            </a:r>
            <a:endParaRPr lang="en-US" dirty="0"/>
          </a:p>
        </p:txBody>
      </p:sp>
    </p:spTree>
    <p:extLst>
      <p:ext uri="{BB962C8B-B14F-4D97-AF65-F5344CB8AC3E}">
        <p14:creationId xmlns:p14="http://schemas.microsoft.com/office/powerpoint/2010/main" val="861286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10192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smtClean="0"/>
              <a:t>We 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3396059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03-BWA</a:t>
            </a:r>
          </a:p>
          <a:p>
            <a:pPr lvl="2"/>
            <a:r>
              <a:rPr lang="en-US" dirty="0"/>
              <a:t>SAMPLE_ID_1</a:t>
            </a:r>
          </a:p>
          <a:p>
            <a:pPr lvl="3"/>
            <a:r>
              <a:rPr lang="en-US" dirty="0" smtClean="0">
                <a:solidFill>
                  <a:srgbClr val="660066"/>
                </a:solidFill>
              </a:rPr>
              <a:t>BAM </a:t>
            </a:r>
            <a:r>
              <a:rPr lang="en-US" dirty="0">
                <a:solidFill>
                  <a:srgbClr val="660066"/>
                </a:solidFill>
              </a:rPr>
              <a:t>Files</a:t>
            </a:r>
          </a:p>
          <a:p>
            <a:pPr lvl="2"/>
            <a:r>
              <a:rPr lang="en-US" dirty="0"/>
              <a:t>SAMPLE_ID_2</a:t>
            </a:r>
          </a:p>
          <a:p>
            <a:pPr lvl="3"/>
            <a:r>
              <a:rPr lang="en-US" dirty="0" smtClean="0">
                <a:solidFill>
                  <a:srgbClr val="660066"/>
                </a:solidFill>
              </a:rPr>
              <a:t>BAM </a:t>
            </a:r>
            <a:r>
              <a:rPr lang="en-US" dirty="0">
                <a:solidFill>
                  <a:srgbClr val="660066"/>
                </a:solidFill>
              </a:rPr>
              <a:t>Files</a:t>
            </a:r>
          </a:p>
          <a:p>
            <a:pPr lvl="2"/>
            <a:r>
              <a:rPr lang="en-US" dirty="0" err="1">
                <a:solidFill>
                  <a:srgbClr val="660066"/>
                </a:solidFill>
              </a:rPr>
              <a:t>Mapping_Summary.log</a:t>
            </a:r>
            <a:endParaRPr lang="en-US" dirty="0">
              <a:solidFill>
                <a:srgbClr val="660066"/>
              </a:solidFill>
            </a:endParaRPr>
          </a:p>
          <a:p>
            <a:pPr lvl="1"/>
            <a:r>
              <a:rPr lang="en-US" dirty="0" smtClean="0"/>
              <a:t>04-HTseqCounts</a:t>
            </a:r>
          </a:p>
          <a:p>
            <a:pPr lvl="2"/>
            <a:r>
              <a:rPr lang="en-US" dirty="0"/>
              <a:t>SAMPLE_ID_1</a:t>
            </a:r>
          </a:p>
          <a:p>
            <a:pPr lvl="3"/>
            <a:r>
              <a:rPr lang="en-US" dirty="0" smtClean="0">
                <a:solidFill>
                  <a:srgbClr val="660066"/>
                </a:solidFill>
              </a:rPr>
              <a:t>Counts </a:t>
            </a:r>
            <a:r>
              <a:rPr lang="en-US" dirty="0">
                <a:solidFill>
                  <a:srgbClr val="660066"/>
                </a:solidFill>
              </a:rPr>
              <a:t>Files</a:t>
            </a:r>
          </a:p>
          <a:p>
            <a:pPr lvl="2"/>
            <a:r>
              <a:rPr lang="en-US" dirty="0"/>
              <a:t>SAMPLE_ID_2</a:t>
            </a:r>
          </a:p>
          <a:p>
            <a:pPr lvl="3"/>
            <a:r>
              <a:rPr lang="en-US" dirty="0" smtClean="0">
                <a:solidFill>
                  <a:srgbClr val="660066"/>
                </a:solidFill>
              </a:rPr>
              <a:t>Counts </a:t>
            </a:r>
            <a:r>
              <a:rPr lang="en-US" dirty="0">
                <a:solidFill>
                  <a:srgbClr val="660066"/>
                </a:solidFill>
              </a:rPr>
              <a:t>Files</a:t>
            </a:r>
          </a:p>
          <a:p>
            <a:pPr lvl="2"/>
            <a:r>
              <a:rPr lang="en-US" dirty="0" err="1">
                <a:solidFill>
                  <a:srgbClr val="660066"/>
                </a:solidFill>
              </a:rPr>
              <a:t>Counts_Summary.log</a:t>
            </a:r>
            <a:endParaRPr lang="en-US" dirty="0">
              <a:solidFill>
                <a:srgbClr val="660066"/>
              </a:solidFill>
            </a:endParaRPr>
          </a:p>
          <a:p>
            <a:pPr lvl="1"/>
            <a:r>
              <a:rPr lang="en-US" dirty="0" smtClean="0"/>
              <a:t>Reference</a:t>
            </a:r>
          </a:p>
          <a:p>
            <a:pPr lvl="2"/>
            <a:r>
              <a:rPr lang="en-US" dirty="0" smtClean="0">
                <a:solidFill>
                  <a:srgbClr val="660066"/>
                </a:solidFill>
              </a:rPr>
              <a:t>Reference </a:t>
            </a:r>
            <a:r>
              <a:rPr lang="en-US" dirty="0" err="1" smtClean="0">
                <a:solidFill>
                  <a:srgbClr val="660066"/>
                </a:solidFill>
              </a:rPr>
              <a:t>fasta</a:t>
            </a:r>
            <a:endParaRPr lang="en-US" dirty="0" smtClean="0">
              <a:solidFill>
                <a:srgbClr val="660066"/>
              </a:solidFill>
            </a:endParaRPr>
          </a:p>
          <a:p>
            <a:pPr lvl="2"/>
            <a:r>
              <a:rPr lang="en-US" dirty="0" smtClean="0">
                <a:solidFill>
                  <a:srgbClr val="660066"/>
                </a:solidFill>
              </a:rPr>
              <a:t>Reference </a:t>
            </a:r>
            <a:r>
              <a:rPr lang="en-US" dirty="0" err="1" smtClean="0">
                <a:solidFill>
                  <a:srgbClr val="660066"/>
                </a:solidFill>
              </a:rPr>
              <a:t>gtf</a:t>
            </a:r>
            <a:r>
              <a:rPr lang="en-US" dirty="0" smtClean="0">
                <a:solidFill>
                  <a:srgbClr val="660066"/>
                </a:solidFill>
              </a:rPr>
              <a:t> file</a:t>
            </a:r>
          </a:p>
          <a:p>
            <a:pPr lvl="1"/>
            <a:r>
              <a:rPr lang="en-US" dirty="0" err="1">
                <a:solidFill>
                  <a:srgbClr val="660066"/>
                </a:solidFill>
              </a:rPr>
              <a:t>s</a:t>
            </a:r>
            <a:r>
              <a:rPr lang="en-US" dirty="0" err="1" smtClean="0">
                <a:solidFill>
                  <a:srgbClr val="660066"/>
                </a:solidFill>
              </a:rPr>
              <a:t>amples.txt</a:t>
            </a:r>
            <a:endParaRPr lang="en-US" dirty="0">
              <a:solidFill>
                <a:srgbClr val="660066"/>
              </a:solidFill>
            </a:endParaRPr>
          </a:p>
        </p:txBody>
      </p:sp>
      <p:sp>
        <p:nvSpPr>
          <p:cNvPr id="3" name="Title 2"/>
          <p:cNvSpPr>
            <a:spLocks noGrp="1"/>
          </p:cNvSpPr>
          <p:nvPr>
            <p:ph type="title"/>
          </p:nvPr>
        </p:nvSpPr>
        <p:spPr/>
        <p:txBody>
          <a:bodyPr/>
          <a:lstStyle/>
          <a:p>
            <a:r>
              <a:rPr lang="en-US" dirty="0"/>
              <a:t>Files and Directory Structure</a:t>
            </a:r>
          </a:p>
        </p:txBody>
      </p:sp>
    </p:spTree>
    <p:extLst>
      <p:ext uri="{BB962C8B-B14F-4D97-AF65-F5344CB8AC3E}">
        <p14:creationId xmlns:p14="http://schemas.microsoft.com/office/powerpoint/2010/main" val="1764364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20000"/>
          </a:bodyPr>
          <a:lstStyle/>
          <a:p>
            <a:pPr marL="45720" indent="0">
              <a:buNone/>
            </a:pPr>
            <a:r>
              <a:rPr lang="en-US" b="1" dirty="0" smtClean="0"/>
              <a:t>Perform</a:t>
            </a:r>
          </a:p>
          <a:p>
            <a:r>
              <a:rPr lang="en-US" b="1" dirty="0" smtClean="0"/>
              <a:t>Create the main experiment folder and 00-RawData folder</a:t>
            </a:r>
          </a:p>
          <a:p>
            <a:r>
              <a:rPr lang="en-US" b="1" dirty="0" smtClean="0"/>
              <a:t>Move the supplied </a:t>
            </a:r>
            <a:r>
              <a:rPr lang="en-US" b="1" dirty="0" err="1" smtClean="0"/>
              <a:t>fastq</a:t>
            </a:r>
            <a:r>
              <a:rPr lang="en-US" b="1" dirty="0" smtClean="0"/>
              <a:t> files to the 00-RawData folder</a:t>
            </a:r>
          </a:p>
          <a:p>
            <a:r>
              <a:rPr lang="en-US" b="1" dirty="0"/>
              <a:t>Create the </a:t>
            </a:r>
            <a:r>
              <a:rPr lang="en-US" b="1" dirty="0" err="1" smtClean="0"/>
              <a:t>samples.txt</a:t>
            </a:r>
            <a:r>
              <a:rPr lang="en-US" b="1" dirty="0" smtClean="0"/>
              <a:t> </a:t>
            </a:r>
            <a:r>
              <a:rPr lang="en-US" b="1" dirty="0"/>
              <a:t>text file for the experiment.</a:t>
            </a:r>
          </a:p>
          <a:p>
            <a:r>
              <a:rPr lang="en-US" b="1" dirty="0" smtClean="0"/>
              <a:t>Download the reference genome </a:t>
            </a:r>
            <a:r>
              <a:rPr lang="en-US" b="1" dirty="0" err="1" smtClean="0"/>
              <a:t>fasta</a:t>
            </a:r>
            <a:r>
              <a:rPr lang="en-US" b="1" dirty="0" smtClean="0"/>
              <a:t> file and corresponding gene annotation </a:t>
            </a:r>
            <a:r>
              <a:rPr lang="en-US" b="1" dirty="0" err="1" smtClean="0"/>
              <a:t>gtf</a:t>
            </a:r>
            <a:r>
              <a:rPr lang="en-US" b="1" dirty="0" smtClean="0"/>
              <a:t>/</a:t>
            </a:r>
            <a:r>
              <a:rPr lang="en-US" b="1" dirty="0" err="1" smtClean="0"/>
              <a:t>gff</a:t>
            </a:r>
            <a:r>
              <a:rPr lang="en-US" b="1" dirty="0" smtClean="0"/>
              <a:t> file</a:t>
            </a:r>
          </a:p>
        </p:txBody>
      </p:sp>
      <p:sp>
        <p:nvSpPr>
          <p:cNvPr id="6" name="Text Placeholder 5"/>
          <p:cNvSpPr>
            <a:spLocks noGrp="1"/>
          </p:cNvSpPr>
          <p:nvPr>
            <p:ph type="body" sz="half" idx="2"/>
          </p:nvPr>
        </p:nvSpPr>
        <p:spPr/>
        <p:txBody>
          <a:bodyPr/>
          <a:lstStyle/>
          <a:p>
            <a:r>
              <a:rPr lang="en-US" dirty="0" smtClean="0"/>
              <a:t>Lets Set up the Experiment</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smtClean="0"/>
              <a:t/>
            </a:r>
            <a:br>
              <a:rPr lang="en-US" dirty="0" smtClean="0"/>
            </a:br>
            <a:r>
              <a:rPr lang="en-US" dirty="0"/>
              <a:t>6</a:t>
            </a:r>
          </a:p>
        </p:txBody>
      </p:sp>
    </p:spTree>
    <p:extLst>
      <p:ext uri="{BB962C8B-B14F-4D97-AF65-F5344CB8AC3E}">
        <p14:creationId xmlns:p14="http://schemas.microsoft.com/office/powerpoint/2010/main" val="15167849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5</a:t>
            </a:r>
            <a:endParaRPr lang="en-US" dirty="0"/>
          </a:p>
        </p:txBody>
      </p:sp>
      <p:sp>
        <p:nvSpPr>
          <p:cNvPr id="3" name="Title 2"/>
          <p:cNvSpPr>
            <a:spLocks noGrp="1"/>
          </p:cNvSpPr>
          <p:nvPr>
            <p:ph type="title"/>
          </p:nvPr>
        </p:nvSpPr>
        <p:spPr/>
        <p:txBody>
          <a:bodyPr/>
          <a:lstStyle/>
          <a:p>
            <a:r>
              <a:rPr lang="en-US" dirty="0" smtClean="0"/>
              <a:t>Files and file types</a:t>
            </a:r>
            <a:endParaRPr lang="en-US" dirty="0"/>
          </a:p>
        </p:txBody>
      </p:sp>
    </p:spTree>
    <p:extLst>
      <p:ext uri="{BB962C8B-B14F-4D97-AF65-F5344CB8AC3E}">
        <p14:creationId xmlns:p14="http://schemas.microsoft.com/office/powerpoint/2010/main" val="4017735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88584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27667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23618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086576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a:t>
            </a:r>
            <a:r>
              <a:rPr lang="en-US" sz="2400" dirty="0" smtClean="0"/>
              <a:t>sequence(Consistent </a:t>
            </a:r>
            <a:r>
              <a:rPr lang="en-US" sz="2400" dirty="0"/>
              <a:t>since Sept. 2011).</a:t>
            </a:r>
            <a:br>
              <a:rPr lang="en-US" sz="2400" dirty="0"/>
            </a:br>
            <a:r>
              <a:rPr lang="en-US" sz="2400" dirty="0"/>
              <a:t>See http://</a:t>
            </a:r>
            <a:r>
              <a:rPr lang="en-US" sz="2400" dirty="0" err="1"/>
              <a:t>samtools.sourceforge.net</a:t>
            </a:r>
            <a:r>
              <a:rPr lang="en-US" sz="2400" dirty="0"/>
              <a:t>/SAM1.pdf </a:t>
            </a:r>
          </a:p>
          <a:p>
            <a:r>
              <a:rPr lang="en-US" sz="2400" dirty="0"/>
              <a:t>BAM = binary version of </a:t>
            </a:r>
            <a:r>
              <a:rPr lang="en-US" sz="2800" dirty="0"/>
              <a:t>SAM for fast querying </a:t>
            </a:r>
          </a:p>
        </p:txBody>
      </p:sp>
      <p:sp>
        <p:nvSpPr>
          <p:cNvPr id="3" name="Title 2"/>
          <p:cNvSpPr>
            <a:spLocks noGrp="1"/>
          </p:cNvSpPr>
          <p:nvPr>
            <p:ph type="title"/>
          </p:nvPr>
        </p:nvSpPr>
        <p:spPr/>
        <p:txBody>
          <a:bodyPr/>
          <a:lstStyle/>
          <a:p>
            <a:r>
              <a:rPr lang="en-US" dirty="0" err="1" smtClean="0"/>
              <a:t>sAM</a:t>
            </a:r>
            <a:r>
              <a:rPr lang="en-US" dirty="0" smtClean="0"/>
              <a:t>/BAM Files</a:t>
            </a:r>
            <a:endParaRPr lang="en-US" dirty="0"/>
          </a:p>
        </p:txBody>
      </p:sp>
    </p:spTree>
    <p:extLst>
      <p:ext uri="{BB962C8B-B14F-4D97-AF65-F5344CB8AC3E}">
        <p14:creationId xmlns:p14="http://schemas.microsoft.com/office/powerpoint/2010/main" val="3036928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
        <p:nvSpPr>
          <p:cNvPr id="3" name="Title 2"/>
          <p:cNvSpPr>
            <a:spLocks noGrp="1"/>
          </p:cNvSpPr>
          <p:nvPr>
            <p:ph type="title"/>
          </p:nvPr>
        </p:nvSpPr>
        <p:spPr/>
        <p:txBody>
          <a:bodyPr/>
          <a:lstStyle/>
          <a:p>
            <a:r>
              <a:rPr lang="en-US" dirty="0" smtClean="0"/>
              <a:t>SAM/BAM files</a:t>
            </a:r>
            <a:endParaRPr lang="en-US" dirty="0"/>
          </a:p>
        </p:txBody>
      </p:sp>
    </p:spTree>
    <p:extLst>
      <p:ext uri="{BB962C8B-B14F-4D97-AF65-F5344CB8AC3E}">
        <p14:creationId xmlns:p14="http://schemas.microsoft.com/office/powerpoint/2010/main" val="1431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rcRect t="-1291" b="-1291"/>
          <a:stretch>
            <a:fillRect/>
          </a:stretch>
        </p:blipFill>
        <p:spPr/>
      </p:pic>
      <p:sp>
        <p:nvSpPr>
          <p:cNvPr id="3" name="Title 2"/>
          <p:cNvSpPr>
            <a:spLocks noGrp="1"/>
          </p:cNvSpPr>
          <p:nvPr>
            <p:ph type="title"/>
          </p:nvPr>
        </p:nvSpPr>
        <p:spPr/>
        <p:txBody>
          <a:bodyPr/>
          <a:lstStyle/>
          <a:p>
            <a:r>
              <a:rPr lang="en-US" dirty="0" smtClean="0"/>
              <a:t>Sam columns</a:t>
            </a:r>
            <a:endParaRPr lang="en-US" dirty="0"/>
          </a:p>
        </p:txBody>
      </p:sp>
    </p:spTree>
    <p:extLst>
      <p:ext uri="{BB962C8B-B14F-4D97-AF65-F5344CB8AC3E}">
        <p14:creationId xmlns:p14="http://schemas.microsoft.com/office/powerpoint/2010/main" val="1317615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rcRect l="-519" r="-519"/>
          <a:stretch>
            <a:fillRect/>
          </a:stretch>
        </p:blipFill>
        <p:spPr/>
      </p:pic>
      <p:sp>
        <p:nvSpPr>
          <p:cNvPr id="3" name="Title 2"/>
          <p:cNvSpPr>
            <a:spLocks noGrp="1"/>
          </p:cNvSpPr>
          <p:nvPr>
            <p:ph type="title"/>
          </p:nvPr>
        </p:nvSpPr>
        <p:spPr/>
        <p:txBody>
          <a:bodyPr/>
          <a:lstStyle/>
          <a:p>
            <a:r>
              <a:rPr lang="en-US" dirty="0" smtClean="0"/>
              <a:t>Sam flags</a:t>
            </a:r>
            <a:endParaRPr lang="en-US" dirty="0"/>
          </a:p>
        </p:txBody>
      </p:sp>
    </p:spTree>
    <p:extLst>
      <p:ext uri="{BB962C8B-B14F-4D97-AF65-F5344CB8AC3E}">
        <p14:creationId xmlns:p14="http://schemas.microsoft.com/office/powerpoint/2010/main" val="25023845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p>
          <a:p>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2345551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537907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4" name="Rectangle 3"/>
          <p:cNvSpPr/>
          <p:nvPr/>
        </p:nvSpPr>
        <p:spPr>
          <a:xfrm>
            <a:off x="608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3180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73" y="3148895"/>
            <a:ext cx="8408737" cy="3225547"/>
          </a:xfrm>
          <a:prstGeom prst="rect">
            <a:avLst/>
          </a:prstGeom>
        </p:spPr>
      </p:pic>
    </p:spTree>
    <p:extLst>
      <p:ext uri="{BB962C8B-B14F-4D97-AF65-F5344CB8AC3E}">
        <p14:creationId xmlns:p14="http://schemas.microsoft.com/office/powerpoint/2010/main" val="2041779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2740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87158"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Font typeface="Wingdings 2" pitchFamily="18" charset="2"/>
              <a:buNone/>
            </a:pPr>
            <a:endParaRPr lang="en-US" dirty="0" smtClean="0"/>
          </a:p>
          <a:p>
            <a:pPr marL="45720" indent="0">
              <a:buFont typeface="Wingdings 2" pitchFamily="18" charset="2"/>
              <a:buNone/>
            </a:pPr>
            <a:r>
              <a:rPr lang="en-US" dirty="0" smtClean="0"/>
              <a:t>		</a:t>
            </a:r>
            <a:r>
              <a:rPr lang="en-US" dirty="0" smtClean="0">
                <a:latin typeface="Courier New"/>
                <a:cs typeface="Courier New"/>
              </a:rPr>
              <a:t>0 0 0 0 0 0 0 0 0 1 1 1 1 1 1 1 1 1 1 2</a:t>
            </a:r>
            <a:endParaRPr lang="en-US" dirty="0">
              <a:latin typeface="Courier New"/>
              <a:cs typeface="Courier New"/>
            </a:endParaRPr>
          </a:p>
          <a:p>
            <a:pPr marL="45720" indent="0">
              <a:buFont typeface="Wingdings 2" pitchFamily="18" charset="2"/>
              <a:buNone/>
            </a:pPr>
            <a:r>
              <a:rPr lang="en-US" dirty="0" smtClean="0"/>
              <a:t>Ref </a:t>
            </a:r>
            <a:r>
              <a:rPr lang="en-US" dirty="0" err="1" smtClean="0"/>
              <a:t>Pos</a:t>
            </a:r>
            <a:r>
              <a:rPr lang="en-US" dirty="0" smtClean="0"/>
              <a:t>:	</a:t>
            </a:r>
            <a:r>
              <a:rPr lang="en-US" dirty="0" smtClean="0">
                <a:latin typeface="Courier New"/>
                <a:cs typeface="Courier New"/>
              </a:rPr>
              <a:t>1 2 3 4 5 6 7 8 9 0 1 2 3 4 5 6 7 8 9 0</a:t>
            </a:r>
          </a:p>
          <a:p>
            <a:pPr marL="45720" indent="0">
              <a:buFont typeface="Wingdings 2" pitchFamily="18" charset="2"/>
              <a:buNone/>
            </a:pPr>
            <a:r>
              <a:rPr lang="en-US" dirty="0" smtClean="0"/>
              <a:t>Reference:	</a:t>
            </a:r>
            <a:r>
              <a:rPr lang="en-US" dirty="0" smtClean="0">
                <a:latin typeface="Courier New"/>
                <a:cs typeface="Courier New"/>
              </a:rPr>
              <a:t>C C A T A C T   G A A </a:t>
            </a:r>
            <a:r>
              <a:rPr lang="en-US" b="1" dirty="0" smtClean="0">
                <a:latin typeface="Courier New"/>
                <a:cs typeface="Courier New"/>
              </a:rPr>
              <a:t>C</a:t>
            </a:r>
            <a:r>
              <a:rPr lang="en-US" dirty="0" smtClean="0">
                <a:latin typeface="Courier New"/>
                <a:cs typeface="Courier New"/>
              </a:rPr>
              <a:t> </a:t>
            </a:r>
            <a:r>
              <a:rPr lang="en-US" b="1" dirty="0" smtClean="0">
                <a:latin typeface="Courier New"/>
                <a:cs typeface="Courier New"/>
              </a:rPr>
              <a:t>T</a:t>
            </a:r>
            <a:r>
              <a:rPr lang="en-US" dirty="0" smtClean="0">
                <a:latin typeface="Courier New"/>
                <a:cs typeface="Courier New"/>
              </a:rPr>
              <a:t> G A C T A A C</a:t>
            </a:r>
          </a:p>
          <a:p>
            <a:pPr marL="45720" indent="0">
              <a:buFont typeface="Wingdings 2" pitchFamily="18" charset="2"/>
              <a:buNone/>
            </a:pPr>
            <a:r>
              <a:rPr lang="en-US" dirty="0" smtClean="0"/>
              <a:t>Read:	</a:t>
            </a:r>
            <a:r>
              <a:rPr lang="en-US" dirty="0"/>
              <a:t>	</a:t>
            </a:r>
            <a:r>
              <a:rPr lang="en-US" dirty="0" smtClean="0">
                <a:latin typeface="Courier New"/>
                <a:cs typeface="Courier New"/>
              </a:rPr>
              <a:t>        A C T A G A A </a:t>
            </a:r>
            <a:r>
              <a:rPr lang="en-US" b="1" dirty="0" smtClean="0">
                <a:latin typeface="Courier New"/>
                <a:cs typeface="Courier New"/>
              </a:rPr>
              <a:t>T</a:t>
            </a:r>
            <a:r>
              <a:rPr lang="en-US" dirty="0" smtClean="0">
                <a:latin typeface="Courier New"/>
                <a:cs typeface="Courier New"/>
              </a:rPr>
              <a:t> </a:t>
            </a:r>
            <a:r>
              <a:rPr lang="en-US" b="1" dirty="0" smtClean="0">
                <a:latin typeface="Courier New"/>
                <a:cs typeface="Courier New"/>
              </a:rPr>
              <a:t>G</a:t>
            </a:r>
            <a:r>
              <a:rPr lang="en-US" dirty="0" smtClean="0">
                <a:latin typeface="Courier New"/>
                <a:cs typeface="Courier New"/>
              </a:rPr>
              <a:t> G   C T         </a:t>
            </a:r>
          </a:p>
          <a:p>
            <a:pPr marL="45720" indent="0">
              <a:buFont typeface="Wingdings 2" pitchFamily="18" charset="2"/>
              <a:buNone/>
            </a:pPr>
            <a:endParaRPr lang="en-US" dirty="0"/>
          </a:p>
          <a:p>
            <a:pPr marL="45720" indent="0">
              <a:buFont typeface="Wingdings 2" pitchFamily="18" charset="2"/>
              <a:buNone/>
            </a:pPr>
            <a:r>
              <a:rPr lang="en-US" dirty="0" smtClean="0"/>
              <a:t>POS: 5</a:t>
            </a:r>
          </a:p>
          <a:p>
            <a:pPr marL="45720" indent="0">
              <a:buFont typeface="Wingdings 2" pitchFamily="18" charset="2"/>
              <a:buNone/>
            </a:pPr>
            <a:r>
              <a:rPr lang="en-US" dirty="0" smtClean="0"/>
              <a:t>CIGAR: 3M1I6M1D2M </a:t>
            </a:r>
          </a:p>
          <a:p>
            <a:pPr marL="45720" indent="0">
              <a:buFont typeface="Wingdings 2" pitchFamily="18" charset="2"/>
              <a:buNone/>
            </a:pPr>
            <a:endParaRPr lang="en-US" dirty="0"/>
          </a:p>
          <a:p>
            <a:pPr marL="45720" indent="0">
              <a:buFont typeface="Wingdings 2" pitchFamily="18" charset="2"/>
              <a:buNone/>
            </a:pPr>
            <a:r>
              <a:rPr lang="en-US" dirty="0" smtClean="0"/>
              <a:t>** mismatches are not considered in standard CIGAR</a:t>
            </a:r>
            <a:endParaRPr lang="en-US" dirty="0"/>
          </a:p>
        </p:txBody>
      </p:sp>
    </p:spTree>
    <p:extLst>
      <p:ext uri="{BB962C8B-B14F-4D97-AF65-F5344CB8AC3E}">
        <p14:creationId xmlns:p14="http://schemas.microsoft.com/office/powerpoint/2010/main" val="52854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1</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2913800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0421" y="1719071"/>
            <a:ext cx="8809790" cy="4407408"/>
          </a:xfrm>
        </p:spPr>
      </p:pic>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3411384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b="1" dirty="0" smtClean="0"/>
              <a:t>Explore the </a:t>
            </a:r>
            <a:r>
              <a:rPr lang="en-US" b="1" dirty="0" err="1" smtClean="0"/>
              <a:t>fastq</a:t>
            </a:r>
            <a:r>
              <a:rPr lang="en-US" b="1" dirty="0"/>
              <a:t> </a:t>
            </a:r>
            <a:r>
              <a:rPr lang="en-US" b="1" dirty="0" smtClean="0"/>
              <a:t>files in the experiment</a:t>
            </a:r>
          </a:p>
          <a:p>
            <a:pPr lvl="1"/>
            <a:r>
              <a:rPr lang="en-US" b="1" dirty="0" smtClean="0"/>
              <a:t>Use less </a:t>
            </a:r>
            <a:r>
              <a:rPr lang="en-US" b="1" dirty="0" smtClean="0"/>
              <a:t>(or </a:t>
            </a:r>
            <a:r>
              <a:rPr lang="en-US" b="1" dirty="0" err="1" smtClean="0"/>
              <a:t>gzip</a:t>
            </a:r>
            <a:r>
              <a:rPr lang="en-US" b="1" dirty="0" smtClean="0"/>
              <a:t> –d –c) to </a:t>
            </a:r>
            <a:r>
              <a:rPr lang="en-US" b="1" dirty="0" smtClean="0"/>
              <a:t>view </a:t>
            </a:r>
            <a:r>
              <a:rPr lang="en-US" b="1" dirty="0" err="1" smtClean="0"/>
              <a:t>gz</a:t>
            </a:r>
            <a:r>
              <a:rPr lang="en-US" b="1" dirty="0" smtClean="0"/>
              <a:t> files</a:t>
            </a:r>
          </a:p>
          <a:p>
            <a:pPr lvl="1"/>
            <a:r>
              <a:rPr lang="en-US" b="1" dirty="0" smtClean="0"/>
              <a:t>What are the read lengths?</a:t>
            </a:r>
            <a:endParaRPr lang="en-US" b="1" dirty="0"/>
          </a:p>
          <a:p>
            <a:pPr lvl="1"/>
            <a:r>
              <a:rPr lang="en-US" b="1" dirty="0" smtClean="0"/>
              <a:t>Barcode?</a:t>
            </a:r>
          </a:p>
          <a:p>
            <a:pPr lvl="1"/>
            <a:r>
              <a:rPr lang="en-US" b="1" dirty="0" smtClean="0"/>
              <a:t>Sequencer ID?</a:t>
            </a:r>
          </a:p>
          <a:p>
            <a:r>
              <a:rPr lang="en-US" b="1" dirty="0" smtClean="0"/>
              <a:t>Explore the reference </a:t>
            </a:r>
            <a:r>
              <a:rPr lang="en-US" b="1" dirty="0" err="1" smtClean="0"/>
              <a:t>fasta</a:t>
            </a:r>
            <a:r>
              <a:rPr lang="en-US" b="1" dirty="0" smtClean="0"/>
              <a:t> and annotation file, do the two appear concordant?</a:t>
            </a:r>
          </a:p>
        </p:txBody>
      </p:sp>
      <p:sp>
        <p:nvSpPr>
          <p:cNvPr id="6" name="Text Placeholder 5"/>
          <p:cNvSpPr>
            <a:spLocks noGrp="1"/>
          </p:cNvSpPr>
          <p:nvPr>
            <p:ph type="body" sz="half" idx="2"/>
          </p:nvPr>
        </p:nvSpPr>
        <p:spPr/>
        <p:txBody>
          <a:bodyPr/>
          <a:lstStyle/>
          <a:p>
            <a:r>
              <a:rPr lang="en-US" dirty="0" smtClean="0"/>
              <a:t>Files types</a:t>
            </a:r>
            <a:endParaRPr lang="en-US" dirty="0"/>
          </a:p>
        </p:txBody>
      </p:sp>
      <p:sp>
        <p:nvSpPr>
          <p:cNvPr id="4" name="Title 3"/>
          <p:cNvSpPr>
            <a:spLocks noGrp="1"/>
          </p:cNvSpPr>
          <p:nvPr>
            <p:ph type="title"/>
          </p:nvPr>
        </p:nvSpPr>
        <p:spPr>
          <a:xfrm>
            <a:off x="7159751" y="457200"/>
            <a:ext cx="1795990" cy="1673352"/>
          </a:xfrm>
        </p:spPr>
        <p:txBody>
          <a:bodyPr/>
          <a:lstStyle/>
          <a:p>
            <a:r>
              <a:rPr lang="en-US" dirty="0" smtClean="0"/>
              <a:t>HOMEWORK</a:t>
            </a:r>
            <a:r>
              <a:rPr lang="en-US" dirty="0" smtClean="0"/>
              <a:t/>
            </a:r>
            <a:br>
              <a:rPr lang="en-US" dirty="0" smtClean="0"/>
            </a:br>
            <a:r>
              <a:rPr lang="en-US" dirty="0"/>
              <a:t>7</a:t>
            </a:r>
          </a:p>
        </p:txBody>
      </p:sp>
    </p:spTree>
    <p:extLst>
      <p:ext uri="{BB962C8B-B14F-4D97-AF65-F5344CB8AC3E}">
        <p14:creationId xmlns:p14="http://schemas.microsoft.com/office/powerpoint/2010/main" val="247645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6</a:t>
            </a:r>
            <a:endParaRPr lang="en-US" dirty="0"/>
          </a:p>
        </p:txBody>
      </p:sp>
      <p:sp>
        <p:nvSpPr>
          <p:cNvPr id="3" name="Title 2"/>
          <p:cNvSpPr>
            <a:spLocks noGrp="1"/>
          </p:cNvSpPr>
          <p:nvPr>
            <p:ph type="title"/>
          </p:nvPr>
        </p:nvSpPr>
        <p:spPr/>
        <p:txBody>
          <a:bodyPr/>
          <a:lstStyle/>
          <a:p>
            <a:pPr marL="502920" indent="-457200"/>
            <a:r>
              <a:rPr lang="en-US" dirty="0"/>
              <a:t>Read Preprocessing</a:t>
            </a:r>
          </a:p>
        </p:txBody>
      </p:sp>
    </p:spTree>
    <p:extLst>
      <p:ext uri="{BB962C8B-B14F-4D97-AF65-F5344CB8AC3E}">
        <p14:creationId xmlns:p14="http://schemas.microsoft.com/office/powerpoint/2010/main" val="79459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Why Preprocess reads</a:t>
            </a:r>
            <a:endParaRPr lang="en-US" dirty="0"/>
          </a:p>
        </p:txBody>
      </p:sp>
    </p:spTree>
    <p:extLst>
      <p:ext uri="{BB962C8B-B14F-4D97-AF65-F5344CB8AC3E}">
        <p14:creationId xmlns:p14="http://schemas.microsoft.com/office/powerpoint/2010/main" val="1840188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Roche or </a:t>
            </a:r>
            <a:r>
              <a:rPr lang="en-US" dirty="0" err="1"/>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25449572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pipeline we’ve developed 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trimming, </a:t>
            </a:r>
            <a:r>
              <a:rPr lang="en-US" dirty="0" err="1" smtClean="0">
                <a:sym typeface="Wingdings"/>
              </a:rPr>
              <a:t>polyA</a:t>
            </a:r>
            <a:r>
              <a:rPr lang="en-US" dirty="0" smtClean="0">
                <a:sym typeface="Wingdings"/>
              </a:rPr>
              <a:t>/T removal  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statistic for each sample</a:t>
            </a: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smtClean="0"/>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3076453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fontScale="92500"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(Left and Right) by quality score (I like </a:t>
            </a:r>
            <a:r>
              <a:rPr lang="en-US" dirty="0" smtClean="0"/>
              <a:t>Q20) </a:t>
            </a:r>
          </a:p>
          <a:p>
            <a:pPr lvl="1"/>
            <a:r>
              <a:rPr lang="en-US" dirty="0" smtClean="0"/>
              <a:t>Remove any </a:t>
            </a:r>
            <a:r>
              <a:rPr lang="en-US" dirty="0" err="1" smtClean="0"/>
              <a:t>polyA</a:t>
            </a:r>
            <a:r>
              <a:rPr lang="en-US" dirty="0" smtClean="0"/>
              <a:t>/T tails (if RNA)</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primer dimers 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 second </a:t>
            </a:r>
            <a:r>
              <a:rPr lang="en-US" dirty="0" err="1" smtClean="0">
                <a:sym typeface="Wingdings"/>
              </a:rPr>
              <a:t>polyA</a:t>
            </a:r>
            <a:r>
              <a:rPr lang="en-US" dirty="0" smtClean="0">
                <a:sym typeface="Wingdings"/>
              </a:rPr>
              <a:t>/T 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66478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2768931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preprocess</a:t>
            </a:r>
            <a:endParaRPr lang="en-US" dirty="0"/>
          </a:p>
        </p:txBody>
      </p:sp>
      <p:sp>
        <p:nvSpPr>
          <p:cNvPr id="5" name="Content Placeholder 4"/>
          <p:cNvSpPr>
            <a:spLocks noGrp="1"/>
          </p:cNvSpPr>
          <p:nvPr>
            <p:ph idx="1"/>
          </p:nvPr>
        </p:nvSpPr>
        <p:spPr/>
        <p:txBody>
          <a:bodyPr>
            <a:normAutofit/>
          </a:bodyPr>
          <a:lstStyle/>
          <a:p>
            <a:r>
              <a:rPr lang="en-US" dirty="0" smtClean="0"/>
              <a:t>To run preprocessing across all your samples using the raw </a:t>
            </a:r>
            <a:r>
              <a:rPr lang="en-US" dirty="0" err="1" smtClean="0"/>
              <a:t>fastq</a:t>
            </a:r>
            <a:r>
              <a:rPr lang="en-US" dirty="0" smtClean="0"/>
              <a:t> files stored in 00-RawData folder, use </a:t>
            </a:r>
            <a:r>
              <a:rPr lang="en-US" dirty="0" err="1" smtClean="0">
                <a:solidFill>
                  <a:srgbClr val="FF0000"/>
                </a:solidFill>
              </a:rPr>
              <a:t>expHTS</a:t>
            </a:r>
            <a:r>
              <a:rPr lang="en-US" dirty="0" smtClean="0">
                <a:solidFill>
                  <a:srgbClr val="FF0000"/>
                </a:solidFill>
              </a:rPr>
              <a:t> preprocess</a:t>
            </a:r>
            <a:r>
              <a:rPr lang="en-US" dirty="0" smtClean="0"/>
              <a:t>.</a:t>
            </a:r>
          </a:p>
          <a:p>
            <a:r>
              <a:rPr lang="en-US" dirty="0" smtClean="0"/>
              <a:t>Parameter considerations (for RNA-</a:t>
            </a:r>
            <a:r>
              <a:rPr lang="en-US" dirty="0" err="1" smtClean="0"/>
              <a:t>seq</a:t>
            </a:r>
            <a:r>
              <a:rPr lang="en-US" dirty="0" smtClean="0"/>
              <a:t>):</a:t>
            </a:r>
          </a:p>
          <a:p>
            <a:pPr lvl="1"/>
            <a:r>
              <a:rPr lang="en-US" dirty="0" smtClean="0"/>
              <a:t>Remove </a:t>
            </a:r>
            <a:r>
              <a:rPr lang="en-US" dirty="0" err="1" smtClean="0"/>
              <a:t>polyA</a:t>
            </a:r>
            <a:r>
              <a:rPr lang="en-US" dirty="0" smtClean="0"/>
              <a:t>/T (-a, --</a:t>
            </a:r>
            <a:r>
              <a:rPr lang="en-US" dirty="0" err="1" smtClean="0"/>
              <a:t>polyA</a:t>
            </a:r>
            <a:r>
              <a:rPr lang="en-US" dirty="0" smtClean="0"/>
              <a:t>): turn on detection and removal of </a:t>
            </a:r>
            <a:r>
              <a:rPr lang="en-US" dirty="0" err="1" smtClean="0"/>
              <a:t>polyA</a:t>
            </a:r>
            <a:r>
              <a:rPr lang="en-US" dirty="0" smtClean="0"/>
              <a:t>/T tails.</a:t>
            </a:r>
          </a:p>
          <a:p>
            <a:pPr lvl="1"/>
            <a:r>
              <a:rPr lang="en-US" dirty="0" smtClean="0"/>
              <a:t>Skip overlapping of PE reads (-O, </a:t>
            </a:r>
            <a:r>
              <a:rPr lang="en-US" dirty="0"/>
              <a:t>----skip-overlap)</a:t>
            </a:r>
            <a:r>
              <a:rPr lang="en-US" dirty="0" smtClean="0"/>
              <a:t>: Currently </a:t>
            </a:r>
            <a:r>
              <a:rPr lang="en-US" dirty="0" err="1" smtClean="0"/>
              <a:t>htseq</a:t>
            </a:r>
            <a:r>
              <a:rPr lang="en-US" dirty="0" smtClean="0"/>
              <a:t>-count cannot handle a </a:t>
            </a:r>
            <a:r>
              <a:rPr lang="en-US" dirty="0" err="1" smtClean="0"/>
              <a:t>sam</a:t>
            </a:r>
            <a:r>
              <a:rPr lang="en-US" dirty="0" smtClean="0"/>
              <a:t>/bam file with both single and paired-end reads, so for now we skip overlapping of reads (this also turns ‘off’ detection of adapters in </a:t>
            </a:r>
            <a:r>
              <a:rPr lang="en-US" dirty="0" err="1" smtClean="0"/>
              <a:t>Illumina</a:t>
            </a:r>
            <a:r>
              <a:rPr lang="en-US" dirty="0" smtClean="0"/>
              <a:t> data)</a:t>
            </a:r>
          </a:p>
          <a:p>
            <a:pPr lvl="1"/>
            <a:r>
              <a:rPr lang="en-US" dirty="0" smtClean="0"/>
              <a:t>Force split of </a:t>
            </a:r>
            <a:r>
              <a:rPr lang="en-US" dirty="0"/>
              <a:t>PE reads (-S, --</a:t>
            </a:r>
            <a:r>
              <a:rPr lang="en-US" dirty="0" err="1" smtClean="0"/>
              <a:t>forcePairs</a:t>
            </a:r>
            <a:r>
              <a:rPr lang="en-US" dirty="0" smtClean="0"/>
              <a:t> in mapping): </a:t>
            </a:r>
            <a:r>
              <a:rPr lang="en-US" dirty="0" smtClean="0"/>
              <a:t>EXPERIMENTAL, to handle the situation of </a:t>
            </a:r>
            <a:r>
              <a:rPr lang="en-US" dirty="0" err="1" smtClean="0"/>
              <a:t>htseq</a:t>
            </a:r>
            <a:r>
              <a:rPr lang="en-US" dirty="0" smtClean="0"/>
              <a:t> not handling both PE and SE we are playing with the idea of splitting resulting SE reads (in half) to generate pairs.</a:t>
            </a:r>
          </a:p>
        </p:txBody>
      </p:sp>
      <p:sp>
        <p:nvSpPr>
          <p:cNvPr id="4" name="Rectangle 3"/>
          <p:cNvSpPr/>
          <p:nvPr/>
        </p:nvSpPr>
        <p:spPr>
          <a:xfrm>
            <a:off x="381000" y="6033672"/>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expHTS</a:t>
            </a:r>
            <a:r>
              <a:rPr lang="en-US" sz="2000" dirty="0" smtClean="0">
                <a:solidFill>
                  <a:srgbClr val="3366FF"/>
                </a:solidFill>
              </a:rPr>
              <a:t> is defaulted for 2x100bp paired-end DNA samples</a:t>
            </a:r>
            <a:endParaRPr lang="en-US" sz="2000" dirty="0">
              <a:solidFill>
                <a:srgbClr val="3366FF"/>
              </a:solidFill>
            </a:endParaRPr>
          </a:p>
        </p:txBody>
      </p:sp>
    </p:spTree>
    <p:extLst>
      <p:ext uri="{BB962C8B-B14F-4D97-AF65-F5344CB8AC3E}">
        <p14:creationId xmlns:p14="http://schemas.microsoft.com/office/powerpoint/2010/main" val="352512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pdf </a:t>
            </a:r>
            <a:r>
              <a:rPr lang="en-US" dirty="0" smtClean="0"/>
              <a:t>to</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41117977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144262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7</a:t>
            </a:r>
          </a:p>
        </p:txBody>
      </p:sp>
      <p:sp>
        <p:nvSpPr>
          <p:cNvPr id="3" name="Title 2"/>
          <p:cNvSpPr>
            <a:spLocks noGrp="1"/>
          </p:cNvSpPr>
          <p:nvPr>
            <p:ph type="title"/>
          </p:nvPr>
        </p:nvSpPr>
        <p:spPr/>
        <p:txBody>
          <a:bodyPr/>
          <a:lstStyle/>
          <a:p>
            <a:pPr marL="502920" indent="-457200"/>
            <a:r>
              <a:rPr lang="en-US" dirty="0"/>
              <a:t>Read Mapping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5031982"/>
          </a:xfrm>
        </p:spPr>
        <p:txBody>
          <a:bodyPr>
            <a:normAutofit/>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
        <p:nvSpPr>
          <p:cNvPr id="3" name="Title 2"/>
          <p:cNvSpPr>
            <a:spLocks noGrp="1"/>
          </p:cNvSpPr>
          <p:nvPr>
            <p:ph type="title"/>
          </p:nvPr>
        </p:nvSpPr>
        <p:spPr/>
        <p:txBody>
          <a:bodyPr/>
          <a:lstStyle/>
          <a:p>
            <a:r>
              <a:rPr lang="en-US" dirty="0" smtClean="0"/>
              <a:t>Mapping </a:t>
            </a:r>
            <a:r>
              <a:rPr lang="en-US" dirty="0" err="1" smtClean="0"/>
              <a:t>vs</a:t>
            </a:r>
            <a:r>
              <a:rPr lang="en-US" dirty="0" smtClean="0"/>
              <a:t> ASSEMLY</a:t>
            </a:r>
            <a:endParaRPr lang="en-US" dirty="0"/>
          </a:p>
        </p:txBody>
      </p:sp>
    </p:spTree>
    <p:extLst>
      <p:ext uri="{BB962C8B-B14F-4D97-AF65-F5344CB8AC3E}">
        <p14:creationId xmlns:p14="http://schemas.microsoft.com/office/powerpoint/2010/main" val="3603157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rcRect l="-3340" r="-3340"/>
          <a:stretch>
            <a:fillRect/>
          </a:stretch>
        </p:blipFill>
        <p:spPr/>
      </p:pic>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885129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say the first bioinformatics tool, developed at NIH and published in 1990.</a:t>
            </a:r>
            <a:br>
              <a:rPr lang="en-US" dirty="0"/>
            </a:br>
            <a:r>
              <a:rPr lang="en-US" dirty="0"/>
              <a:t>Problem: </a:t>
            </a:r>
          </a:p>
          <a:p>
            <a:r>
              <a:rPr lang="en-US" dirty="0"/>
              <a:t>-  Exact algorithms like Smith-Waterman and Needleman-</a:t>
            </a:r>
            <a:r>
              <a:rPr lang="en-US" dirty="0" err="1"/>
              <a:t>Wunsch</a:t>
            </a:r>
            <a:r>
              <a:rPr lang="en-US" dirty="0"/>
              <a:t> (dynamic programming) are slow, when the search space becomes large. </a:t>
            </a:r>
          </a:p>
          <a:p>
            <a:r>
              <a:rPr lang="en-US" dirty="0"/>
              <a:t>-  With the advent of automated DNA sequencing technology, the database of possible matches was becoming increasingly larger. </a:t>
            </a:r>
          </a:p>
          <a:p>
            <a:r>
              <a:rPr lang="en-US" dirty="0"/>
              <a:t>the BLAST algorithm emphasizes speed over sensitivity, and does not guarantee an optimal alignment.</a:t>
            </a:r>
            <a:br>
              <a:rPr lang="en-US" dirty="0"/>
            </a:br>
            <a:endParaRPr lang="en-US" dirty="0" smtClean="0"/>
          </a:p>
          <a:p>
            <a:pPr marL="45720" indent="0" algn="ctr">
              <a:buNone/>
            </a:pPr>
            <a:r>
              <a:rPr lang="en-US" dirty="0" smtClean="0">
                <a:solidFill>
                  <a:srgbClr val="FF0000"/>
                </a:solidFill>
              </a:rPr>
              <a:t>BLAST </a:t>
            </a:r>
            <a:r>
              <a:rPr lang="en-US" dirty="0">
                <a:solidFill>
                  <a:srgbClr val="FF0000"/>
                </a:solidFill>
              </a:rPr>
              <a:t>is a few-to-many - performs gapped alignment </a:t>
            </a:r>
          </a:p>
        </p:txBody>
      </p:sp>
      <p:sp>
        <p:nvSpPr>
          <p:cNvPr id="3" name="Title 2"/>
          <p:cNvSpPr>
            <a:spLocks noGrp="1"/>
          </p:cNvSpPr>
          <p:nvPr>
            <p:ph type="title"/>
          </p:nvPr>
        </p:nvSpPr>
        <p:spPr/>
        <p:txBody>
          <a:bodyPr/>
          <a:lstStyle/>
          <a:p>
            <a:r>
              <a:rPr lang="en-US" dirty="0" smtClean="0"/>
              <a:t>BLAST</a:t>
            </a:r>
            <a:endParaRPr lang="en-US" dirty="0"/>
          </a:p>
        </p:txBody>
      </p:sp>
    </p:spTree>
    <p:extLst>
      <p:ext uri="{BB962C8B-B14F-4D97-AF65-F5344CB8AC3E}">
        <p14:creationId xmlns:p14="http://schemas.microsoft.com/office/powerpoint/2010/main" val="3546576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Blat (Jim Kent, UCSC, 2002) was designed to solve the problem of performing comparisons between large genomes and was one of the first algorithms to efficiently search many query sequences against a large database (a genome). Blat also performs a gapped-alignment for searching RNA sequences against a genome and handling splice junctions. </a:t>
            </a:r>
          </a:p>
          <a:p>
            <a:r>
              <a:rPr lang="en-US" dirty="0"/>
              <a:t>gapped-alignment alignment allowing for insertions and deletions greater than a few base pairs. Gapped alignment are </a:t>
            </a:r>
          </a:p>
          <a:p>
            <a:r>
              <a:rPr lang="en-US" dirty="0"/>
              <a:t>less efficient, but more accurate. </a:t>
            </a:r>
          </a:p>
          <a:p>
            <a:pPr marL="45720" indent="0">
              <a:buNone/>
            </a:pPr>
            <a:endParaRPr lang="en-US" dirty="0" smtClean="0"/>
          </a:p>
          <a:p>
            <a:pPr marL="45720" indent="0" algn="ctr">
              <a:buNone/>
            </a:pPr>
            <a:r>
              <a:rPr lang="en-US" dirty="0" smtClean="0">
                <a:solidFill>
                  <a:srgbClr val="FF0000"/>
                </a:solidFill>
              </a:rPr>
              <a:t>BLAT </a:t>
            </a:r>
            <a:r>
              <a:rPr lang="en-US" dirty="0">
                <a:solidFill>
                  <a:srgbClr val="FF0000"/>
                </a:solidFill>
              </a:rPr>
              <a:t>is a many-to-many algorithm - performs gapped alignments </a:t>
            </a:r>
          </a:p>
          <a:p>
            <a:endParaRPr lang="en-US" dirty="0"/>
          </a:p>
        </p:txBody>
      </p:sp>
      <p:sp>
        <p:nvSpPr>
          <p:cNvPr id="3" name="Title 2"/>
          <p:cNvSpPr>
            <a:spLocks noGrp="1"/>
          </p:cNvSpPr>
          <p:nvPr>
            <p:ph type="title"/>
          </p:nvPr>
        </p:nvSpPr>
        <p:spPr/>
        <p:txBody>
          <a:bodyPr/>
          <a:lstStyle/>
          <a:p>
            <a:r>
              <a:rPr lang="en-US" dirty="0" smtClean="0"/>
              <a:t>Blast like alignment tool (Blat)</a:t>
            </a:r>
            <a:endParaRPr lang="en-US" dirty="0"/>
          </a:p>
        </p:txBody>
      </p:sp>
    </p:spTree>
    <p:extLst>
      <p:ext uri="{BB962C8B-B14F-4D97-AF65-F5344CB8AC3E}">
        <p14:creationId xmlns:p14="http://schemas.microsoft.com/office/powerpoint/2010/main" val="58680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additional algorithms have been developed since BLAST and BLAT, mainly improving on either speed or accuracy, or both. </a:t>
            </a:r>
          </a:p>
          <a:p>
            <a:pPr marL="45720" indent="0">
              <a:buNone/>
            </a:pPr>
            <a:endParaRPr lang="en-US" dirty="0" smtClean="0"/>
          </a:p>
          <a:p>
            <a:pPr marL="45720" indent="0">
              <a:buNone/>
            </a:pPr>
            <a:r>
              <a:rPr lang="en-US" dirty="0" smtClean="0"/>
              <a:t>and </a:t>
            </a:r>
            <a:r>
              <a:rPr lang="en-US" dirty="0"/>
              <a:t>then came </a:t>
            </a:r>
            <a:r>
              <a:rPr lang="en-US" dirty="0" err="1"/>
              <a:t>Illumina</a:t>
            </a:r>
            <a:r>
              <a:rPr lang="en-US" dirty="0"/>
              <a:t> </a:t>
            </a:r>
            <a:r>
              <a:rPr lang="en-US" dirty="0" smtClean="0"/>
              <a:t>data</a:t>
            </a:r>
          </a:p>
          <a:p>
            <a:endParaRPr lang="en-US" dirty="0" smtClean="0"/>
          </a:p>
          <a:p>
            <a:r>
              <a:rPr lang="en-US" dirty="0" smtClean="0"/>
              <a:t>New </a:t>
            </a:r>
            <a:r>
              <a:rPr lang="en-US" dirty="0"/>
              <a:t>Problem: </a:t>
            </a:r>
          </a:p>
          <a:p>
            <a:pPr lvl="1"/>
            <a:r>
              <a:rPr lang="en-US" dirty="0"/>
              <a:t>We still have a large search space (aka genome</a:t>
            </a:r>
            <a:r>
              <a:rPr lang="en-US" dirty="0" smtClean="0"/>
              <a:t>)</a:t>
            </a:r>
          </a:p>
          <a:p>
            <a:pPr lvl="1"/>
            <a:r>
              <a:rPr lang="en-US" dirty="0" smtClean="0"/>
              <a:t>Small fragments with with to map with possibly many </a:t>
            </a:r>
            <a:r>
              <a:rPr lang="en-US" dirty="0"/>
              <a:t>possible close </a:t>
            </a:r>
            <a:r>
              <a:rPr lang="en-US" dirty="0" smtClean="0"/>
              <a:t>matches</a:t>
            </a:r>
          </a:p>
          <a:p>
            <a:pPr lvl="1"/>
            <a:r>
              <a:rPr lang="en-US" dirty="0" smtClean="0"/>
              <a:t>Millions </a:t>
            </a:r>
            <a:r>
              <a:rPr lang="en-US" dirty="0"/>
              <a:t>or Billions of query sequences </a:t>
            </a:r>
          </a:p>
          <a:p>
            <a:endParaRPr lang="en-US" dirty="0"/>
          </a:p>
        </p:txBody>
      </p:sp>
      <p:sp>
        <p:nvSpPr>
          <p:cNvPr id="3" name="Title 2"/>
          <p:cNvSpPr>
            <a:spLocks noGrp="1"/>
          </p:cNvSpPr>
          <p:nvPr>
            <p:ph type="title"/>
          </p:nvPr>
        </p:nvSpPr>
        <p:spPr/>
        <p:txBody>
          <a:bodyPr/>
          <a:lstStyle/>
          <a:p>
            <a:r>
              <a:rPr lang="en-US" dirty="0" smtClean="0"/>
              <a:t>High throughput mapping</a:t>
            </a:r>
            <a:endParaRPr lang="en-US" dirty="0"/>
          </a:p>
        </p:txBody>
      </p:sp>
    </p:spTree>
    <p:extLst>
      <p:ext uri="{BB962C8B-B14F-4D97-AF65-F5344CB8AC3E}">
        <p14:creationId xmlns:p14="http://schemas.microsoft.com/office/powerpoint/2010/main" val="6298124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
        <p:nvSpPr>
          <p:cNvPr id="3" name="Title 2"/>
          <p:cNvSpPr>
            <a:spLocks noGrp="1"/>
          </p:cNvSpPr>
          <p:nvPr>
            <p:ph type="title"/>
          </p:nvPr>
        </p:nvSpPr>
        <p:spPr/>
        <p:txBody>
          <a:bodyPr/>
          <a:lstStyle/>
          <a:p>
            <a:r>
              <a:rPr lang="en-US" dirty="0" smtClean="0"/>
              <a:t>Consideration</a:t>
            </a:r>
            <a:endParaRPr lang="en-US" dirty="0"/>
          </a:p>
        </p:txBody>
      </p:sp>
    </p:spTree>
    <p:extLst>
      <p:ext uri="{BB962C8B-B14F-4D97-AF65-F5344CB8AC3E}">
        <p14:creationId xmlns:p14="http://schemas.microsoft.com/office/powerpoint/2010/main" val="7792577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splice </a:t>
            </a:r>
            <a:r>
              <a:rPr lang="en-US" dirty="0"/>
              <a:t>junctions, reads may span an intron </a:t>
            </a:r>
          </a:p>
        </p:txBody>
      </p:sp>
      <p:sp>
        <p:nvSpPr>
          <p:cNvPr id="3" name="Title 2"/>
          <p:cNvSpPr>
            <a:spLocks noGrp="1"/>
          </p:cNvSpPr>
          <p:nvPr>
            <p:ph type="title"/>
          </p:nvPr>
        </p:nvSpPr>
        <p:spPr/>
        <p:txBody>
          <a:bodyPr/>
          <a:lstStyle/>
          <a:p>
            <a:r>
              <a:rPr lang="en-US" dirty="0" smtClean="0"/>
              <a:t>Intron/exon junctions</a:t>
            </a:r>
            <a:endParaRPr lang="en-US" dirty="0"/>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 y="3238531"/>
            <a:ext cx="8780617" cy="2887942"/>
          </a:xfrm>
          <a:prstGeom prst="rect">
            <a:avLst/>
          </a:prstGeom>
        </p:spPr>
      </p:pic>
    </p:spTree>
    <p:extLst>
      <p:ext uri="{BB962C8B-B14F-4D97-AF65-F5344CB8AC3E}">
        <p14:creationId xmlns:p14="http://schemas.microsoft.com/office/powerpoint/2010/main" val="157528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err="1" smtClean="0"/>
              <a:t>rna</a:t>
            </a:r>
            <a:r>
              <a:rPr lang="en-US" dirty="0"/>
              <a:t>-star </a:t>
            </a:r>
          </a:p>
          <a:p>
            <a:r>
              <a:rPr lang="en-US" dirty="0"/>
              <a:t>Aligners that can ’clip’ </a:t>
            </a:r>
            <a:endParaRPr lang="en-US" dirty="0" smtClean="0"/>
          </a:p>
          <a:p>
            <a:pPr lvl="1"/>
            <a:r>
              <a:rPr lang="en-US" dirty="0" smtClean="0"/>
              <a:t>Bowtie2</a:t>
            </a:r>
            <a:r>
              <a:rPr lang="en-US" dirty="0" smtClean="0"/>
              <a:t> in </a:t>
            </a:r>
            <a:r>
              <a:rPr lang="en-US" dirty="0" smtClean="0"/>
              <a:t>local </a:t>
            </a:r>
            <a:endParaRPr lang="en-US" dirty="0"/>
          </a:p>
          <a:p>
            <a:pPr lvl="1"/>
            <a:r>
              <a:rPr lang="en-US" dirty="0" err="1"/>
              <a:t>bwa-mem</a:t>
            </a:r>
            <a:r>
              <a:rPr lang="en-US" dirty="0"/>
              <a:t> </a:t>
            </a:r>
          </a:p>
          <a:p>
            <a:pPr lvl="1"/>
            <a:endParaRPr lang="en-US" dirty="0" smtClean="0"/>
          </a:p>
          <a:p>
            <a:r>
              <a:rPr lang="en-US" dirty="0" smtClean="0"/>
              <a:t>http</a:t>
            </a:r>
            <a:r>
              <a:rPr lang="en-US" dirty="0"/>
              <a:t>://</a:t>
            </a:r>
            <a:r>
              <a:rPr lang="en-US" dirty="0" err="1"/>
              <a:t>en.wikipedia.org</a:t>
            </a:r>
            <a:r>
              <a:rPr lang="en-US" dirty="0"/>
              <a:t>/wiki/</a:t>
            </a:r>
            <a:r>
              <a:rPr lang="en-US" dirty="0" err="1"/>
              <a:t>List_of_sequence</a:t>
            </a:r>
            <a:r>
              <a:rPr lang="en-US" dirty="0"/>
              <a:t>_ </a:t>
            </a:r>
            <a:r>
              <a:rPr lang="en-US" dirty="0" err="1"/>
              <a:t>alignment_software</a:t>
            </a:r>
            <a:r>
              <a:rPr lang="en-US" dirty="0"/>
              <a:t> </a:t>
            </a:r>
          </a:p>
          <a:p>
            <a:endParaRPr lang="en-US" dirty="0"/>
          </a:p>
        </p:txBody>
      </p:sp>
      <p:sp>
        <p:nvSpPr>
          <p:cNvPr id="3" name="Title 2"/>
          <p:cNvSpPr>
            <a:spLocks noGrp="1"/>
          </p:cNvSpPr>
          <p:nvPr>
            <p:ph type="title"/>
          </p:nvPr>
        </p:nvSpPr>
        <p:spPr/>
        <p:txBody>
          <a:bodyPr/>
          <a:lstStyle/>
          <a:p>
            <a:r>
              <a:rPr lang="en-US" dirty="0" smtClean="0"/>
              <a:t>Some Aligners</a:t>
            </a:r>
            <a:endParaRPr lang="en-US" dirty="0"/>
          </a:p>
        </p:txBody>
      </p:sp>
    </p:spTree>
    <p:extLst>
      <p:ext uri="{BB962C8B-B14F-4D97-AF65-F5344CB8AC3E}">
        <p14:creationId xmlns:p14="http://schemas.microsoft.com/office/powerpoint/2010/main" val="2434564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Mapping</a:t>
            </a:r>
            <a:endParaRPr lang="en-US" dirty="0"/>
          </a:p>
        </p:txBody>
      </p:sp>
      <p:sp>
        <p:nvSpPr>
          <p:cNvPr id="5" name="Content Placeholder 4"/>
          <p:cNvSpPr>
            <a:spLocks noGrp="1"/>
          </p:cNvSpPr>
          <p:nvPr>
            <p:ph idx="1"/>
          </p:nvPr>
        </p:nvSpPr>
        <p:spPr/>
        <p:txBody>
          <a:bodyPr>
            <a:normAutofit/>
          </a:bodyPr>
          <a:lstStyle/>
          <a:p>
            <a:r>
              <a:rPr lang="en-US" dirty="0" smtClean="0"/>
              <a:t>To run mapping across all your samples using the cleaned </a:t>
            </a:r>
            <a:r>
              <a:rPr lang="en-US" dirty="0" err="1" smtClean="0"/>
              <a:t>fastq</a:t>
            </a:r>
            <a:r>
              <a:rPr lang="en-US" dirty="0" smtClean="0"/>
              <a:t> files created with </a:t>
            </a:r>
            <a:r>
              <a:rPr lang="en-US" dirty="0" err="1" smtClean="0"/>
              <a:t>expHTS</a:t>
            </a:r>
            <a:r>
              <a:rPr lang="en-US" dirty="0" smtClean="0"/>
              <a:t> preprocess, use </a:t>
            </a:r>
            <a:r>
              <a:rPr lang="en-US" dirty="0" err="1" smtClean="0">
                <a:solidFill>
                  <a:srgbClr val="FF0000"/>
                </a:solidFill>
              </a:rPr>
              <a:t>expHTS</a:t>
            </a:r>
            <a:r>
              <a:rPr lang="en-US" dirty="0" smtClean="0">
                <a:solidFill>
                  <a:srgbClr val="FF0000"/>
                </a:solidFill>
              </a:rPr>
              <a:t> mapping</a:t>
            </a:r>
            <a:r>
              <a:rPr lang="en-US" dirty="0" smtClean="0"/>
              <a:t>.</a:t>
            </a:r>
          </a:p>
          <a:p>
            <a:r>
              <a:rPr lang="en-US" dirty="0" smtClean="0"/>
              <a:t>Parameter considerations (for RNA-</a:t>
            </a:r>
            <a:r>
              <a:rPr lang="en-US" dirty="0" err="1" smtClean="0"/>
              <a:t>seq</a:t>
            </a:r>
            <a:r>
              <a:rPr lang="en-US" dirty="0" smtClean="0"/>
              <a:t>):</a:t>
            </a:r>
          </a:p>
          <a:p>
            <a:pPr lvl="1"/>
            <a:r>
              <a:rPr lang="en-US" dirty="0" smtClean="0"/>
              <a:t>Sort by Read ID (</a:t>
            </a:r>
            <a:r>
              <a:rPr lang="en-US" dirty="0"/>
              <a:t>-n, --</a:t>
            </a:r>
            <a:r>
              <a:rPr lang="en-US" dirty="0" err="1"/>
              <a:t>sortByReadID</a:t>
            </a:r>
            <a:r>
              <a:rPr lang="en-US" dirty="0" smtClean="0"/>
              <a:t>): turns on bam resorting by read id instead of position, for compatibility with </a:t>
            </a:r>
            <a:r>
              <a:rPr lang="en-US" dirty="0" err="1" smtClean="0"/>
              <a:t>htseq</a:t>
            </a:r>
            <a:r>
              <a:rPr lang="en-US" dirty="0" smtClean="0"/>
              <a:t>-count</a:t>
            </a:r>
            <a:endParaRPr lang="en-US" dirty="0" smtClean="0"/>
          </a:p>
          <a:p>
            <a:pPr lvl="1"/>
            <a:r>
              <a:rPr lang="en-US" dirty="0" smtClean="0"/>
              <a:t>Ignore singles (-</a:t>
            </a:r>
            <a:r>
              <a:rPr lang="en-US" dirty="0"/>
              <a:t>s, --</a:t>
            </a:r>
            <a:r>
              <a:rPr lang="en-US" dirty="0" err="1" smtClean="0"/>
              <a:t>ignoreSingles</a:t>
            </a:r>
            <a:r>
              <a:rPr lang="en-US" dirty="0" smtClean="0"/>
              <a:t>): Ignore all SE read files present in the cleaned folder, for </a:t>
            </a:r>
            <a:r>
              <a:rPr lang="en-US" dirty="0" smtClean="0"/>
              <a:t>compatibility </a:t>
            </a:r>
            <a:r>
              <a:rPr lang="en-US" dirty="0" smtClean="0"/>
              <a:t>with </a:t>
            </a:r>
            <a:r>
              <a:rPr lang="en-US" dirty="0" err="1" smtClean="0"/>
              <a:t>htseq</a:t>
            </a:r>
            <a:r>
              <a:rPr lang="en-US" dirty="0" smtClean="0"/>
              <a:t>-count. </a:t>
            </a:r>
            <a:r>
              <a:rPr lang="en-US" dirty="0" smtClean="0"/>
              <a:t>If you turned </a:t>
            </a:r>
            <a:r>
              <a:rPr lang="en-US" dirty="0" smtClean="0"/>
              <a:t>off overlapping of </a:t>
            </a:r>
            <a:r>
              <a:rPr lang="en-US" dirty="0" smtClean="0"/>
              <a:t>reads there shouldn’t be, but </a:t>
            </a:r>
            <a:r>
              <a:rPr lang="en-US" dirty="0" smtClean="0"/>
              <a:t>this parameters makes ‘sure’ they aren’t included</a:t>
            </a:r>
            <a:r>
              <a:rPr lang="en-US" dirty="0" smtClean="0"/>
              <a:t>.</a:t>
            </a:r>
          </a:p>
          <a:p>
            <a:pPr lvl="1"/>
            <a:r>
              <a:rPr lang="en-US" dirty="0"/>
              <a:t>Force split of PE reads (-S, --</a:t>
            </a:r>
            <a:r>
              <a:rPr lang="en-US" dirty="0" err="1" smtClean="0"/>
              <a:t>forcePairs</a:t>
            </a:r>
            <a:r>
              <a:rPr lang="en-US" dirty="0" smtClean="0"/>
              <a:t>): </a:t>
            </a:r>
            <a:r>
              <a:rPr lang="en-US" dirty="0"/>
              <a:t>EXPERIMENTAL, to handle the situation of </a:t>
            </a:r>
            <a:r>
              <a:rPr lang="en-US" dirty="0" err="1"/>
              <a:t>htseq</a:t>
            </a:r>
            <a:r>
              <a:rPr lang="en-US" dirty="0"/>
              <a:t> not handling both PE and SE we are playing with the idea of splitting resulting SE reads (in half) to generate pairs.</a:t>
            </a:r>
          </a:p>
          <a:p>
            <a:pPr lvl="1"/>
            <a:endParaRPr lang="en-US" dirty="0"/>
          </a:p>
        </p:txBody>
      </p:sp>
    </p:spTree>
    <p:extLst>
      <p:ext uri="{BB962C8B-B14F-4D97-AF65-F5344CB8AC3E}">
        <p14:creationId xmlns:p14="http://schemas.microsoft.com/office/powerpoint/2010/main" val="216410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6249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pPr lvl="1"/>
            <a:r>
              <a:rPr lang="en-US" dirty="0" smtClean="0"/>
              <a:t>Launch read mapping via</a:t>
            </a:r>
          </a:p>
          <a:p>
            <a:pPr lvl="2"/>
            <a:r>
              <a:rPr lang="en-US" dirty="0" err="1" smtClean="0"/>
              <a:t>expHTS</a:t>
            </a:r>
            <a:r>
              <a:rPr lang="en-US" dirty="0" smtClean="0"/>
              <a:t> mapping</a:t>
            </a:r>
          </a:p>
          <a:p>
            <a:pPr lvl="1"/>
            <a:r>
              <a:rPr lang="en-US" dirty="0" smtClean="0"/>
              <a:t>When complete perform QA/QC</a:t>
            </a:r>
            <a:endParaRPr lang="en-US" dirty="0"/>
          </a:p>
        </p:txBody>
      </p:sp>
      <p:sp>
        <p:nvSpPr>
          <p:cNvPr id="3" name="Text Placeholder 2"/>
          <p:cNvSpPr>
            <a:spLocks noGrp="1"/>
          </p:cNvSpPr>
          <p:nvPr>
            <p:ph type="body" sz="half" idx="2"/>
          </p:nvPr>
        </p:nvSpPr>
        <p:spPr/>
        <p:txBody>
          <a:bodyPr/>
          <a:lstStyle/>
          <a:p>
            <a:r>
              <a:rPr lang="en-US" dirty="0" smtClean="0"/>
              <a:t>Mapping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a:t>9</a:t>
            </a:r>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8</a:t>
            </a:r>
          </a:p>
        </p:txBody>
      </p:sp>
      <p:sp>
        <p:nvSpPr>
          <p:cNvPr id="3" name="Title 2"/>
          <p:cNvSpPr>
            <a:spLocks noGrp="1"/>
          </p:cNvSpPr>
          <p:nvPr>
            <p:ph type="title"/>
          </p:nvPr>
        </p:nvSpPr>
        <p:spPr/>
        <p:txBody>
          <a:bodyPr/>
          <a:lstStyle/>
          <a:p>
            <a:pPr marL="502920" indent="-457200"/>
            <a:r>
              <a:rPr lang="en-US" sz="3600" dirty="0"/>
              <a:t>Estimate known genes and transcripts expression – Counting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a:t>mapping </a:t>
            </a:r>
            <a:r>
              <a:rPr lang="en-US" dirty="0" smtClean="0"/>
              <a:t>quality</a:t>
            </a:r>
          </a:p>
          <a:p>
            <a:pPr lvl="1"/>
            <a:r>
              <a:rPr lang="en-US" dirty="0" err="1" smtClean="0"/>
              <a:t>mappability</a:t>
            </a:r>
            <a:r>
              <a:rPr lang="en-US" dirty="0" smtClean="0"/>
              <a:t> </a:t>
            </a:r>
            <a:r>
              <a:rPr lang="en-US" dirty="0"/>
              <a:t>(</a:t>
            </a:r>
            <a:r>
              <a:rPr lang="en-US" dirty="0" smtClean="0"/>
              <a:t>uniqueness), the read is not ambiguous</a:t>
            </a:r>
            <a:endParaRPr lang="en-US" dirty="0"/>
          </a:p>
          <a:p>
            <a:endParaRPr lang="en-US" dirty="0"/>
          </a:p>
        </p:txBody>
      </p:sp>
      <p:sp>
        <p:nvSpPr>
          <p:cNvPr id="3" name="Title 2"/>
          <p:cNvSpPr>
            <a:spLocks noGrp="1"/>
          </p:cNvSpPr>
          <p:nvPr>
            <p:ph type="title"/>
          </p:nvPr>
        </p:nvSpPr>
        <p:spPr/>
        <p:txBody>
          <a:bodyPr/>
          <a:lstStyle/>
          <a:p>
            <a:r>
              <a:rPr lang="en-US" dirty="0" smtClean="0"/>
              <a:t>Counting as a measure of expression</a:t>
            </a:r>
            <a:endParaRPr lang="en-US" dirty="0"/>
          </a:p>
        </p:txBody>
      </p:sp>
    </p:spTree>
    <p:extLst>
      <p:ext uri="{BB962C8B-B14F-4D97-AF65-F5344CB8AC3E}">
        <p14:creationId xmlns:p14="http://schemas.microsoft.com/office/powerpoint/2010/main" val="17287252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23268932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rcRect l="-35676" r="-35676"/>
          <a:stretch>
            <a:fillRect/>
          </a:stretch>
        </p:blipFill>
        <p:spPr>
          <a:xfrm>
            <a:off x="-93405" y="1719070"/>
            <a:ext cx="9344349" cy="4898297"/>
          </a:xfrm>
        </p:spPr>
      </p:pic>
      <p:sp>
        <p:nvSpPr>
          <p:cNvPr id="3" name="Title 2"/>
          <p:cNvSpPr>
            <a:spLocks noGrp="1"/>
          </p:cNvSpPr>
          <p:nvPr>
            <p:ph type="title"/>
          </p:nvPr>
        </p:nvSpPr>
        <p:spPr/>
        <p:txBody>
          <a:bodyPr/>
          <a:lstStyle/>
          <a:p>
            <a:r>
              <a:rPr lang="en-US" dirty="0" err="1" smtClean="0"/>
              <a:t>Htseq</a:t>
            </a:r>
            <a:r>
              <a:rPr lang="en-US" dirty="0" smtClean="0"/>
              <a:t>-count</a:t>
            </a:r>
            <a:endParaRPr lang="en-US" dirty="0"/>
          </a:p>
        </p:txBody>
      </p:sp>
    </p:spTree>
    <p:extLst>
      <p:ext uri="{BB962C8B-B14F-4D97-AF65-F5344CB8AC3E}">
        <p14:creationId xmlns:p14="http://schemas.microsoft.com/office/powerpoint/2010/main" val="3947821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a:t>
            </a:r>
            <a:r>
              <a:rPr lang="en-US" dirty="0" err="1" smtClean="0"/>
              <a:t>htseq</a:t>
            </a:r>
            <a:endParaRPr lang="en-US" dirty="0"/>
          </a:p>
        </p:txBody>
      </p:sp>
      <p:sp>
        <p:nvSpPr>
          <p:cNvPr id="5" name="Content Placeholder 4"/>
          <p:cNvSpPr>
            <a:spLocks noGrp="1"/>
          </p:cNvSpPr>
          <p:nvPr>
            <p:ph idx="1"/>
          </p:nvPr>
        </p:nvSpPr>
        <p:spPr/>
        <p:txBody>
          <a:bodyPr>
            <a:normAutofit lnSpcReduction="10000"/>
          </a:bodyPr>
          <a:lstStyle/>
          <a:p>
            <a:r>
              <a:rPr lang="en-US" dirty="0" smtClean="0"/>
              <a:t>To run </a:t>
            </a:r>
            <a:r>
              <a:rPr lang="en-US" dirty="0" err="1" smtClean="0"/>
              <a:t>htseq</a:t>
            </a:r>
            <a:r>
              <a:rPr lang="en-US" dirty="0" smtClean="0"/>
              <a:t>-count across all your samples using bam files created with </a:t>
            </a:r>
            <a:r>
              <a:rPr lang="en-US" dirty="0" err="1" smtClean="0"/>
              <a:t>expHTS</a:t>
            </a:r>
            <a:r>
              <a:rPr lang="en-US" dirty="0" smtClean="0"/>
              <a:t> mapping, use </a:t>
            </a:r>
            <a:r>
              <a:rPr lang="en-US" dirty="0" err="1" smtClean="0">
                <a:solidFill>
                  <a:srgbClr val="FF0000"/>
                </a:solidFill>
              </a:rPr>
              <a:t>expHTS</a:t>
            </a:r>
            <a:r>
              <a:rPr lang="en-US" dirty="0" smtClean="0">
                <a:solidFill>
                  <a:srgbClr val="FF0000"/>
                </a:solidFill>
              </a:rPr>
              <a:t> </a:t>
            </a:r>
            <a:r>
              <a:rPr lang="en-US" dirty="0" err="1" smtClean="0">
                <a:solidFill>
                  <a:srgbClr val="FF0000"/>
                </a:solidFill>
              </a:rPr>
              <a:t>htseq</a:t>
            </a:r>
            <a:r>
              <a:rPr lang="en-US" dirty="0" smtClean="0"/>
              <a:t>.</a:t>
            </a:r>
          </a:p>
          <a:p>
            <a:r>
              <a:rPr lang="en-US" dirty="0" smtClean="0"/>
              <a:t>Parameter considerations:</a:t>
            </a:r>
          </a:p>
          <a:p>
            <a:pPr lvl="1"/>
            <a:r>
              <a:rPr lang="en-US" dirty="0" smtClean="0"/>
              <a:t>Stranded/</a:t>
            </a:r>
            <a:r>
              <a:rPr lang="en-US" dirty="0" err="1" smtClean="0"/>
              <a:t>unstranded</a:t>
            </a:r>
            <a:r>
              <a:rPr lang="en-US" dirty="0"/>
              <a:t> </a:t>
            </a:r>
            <a:r>
              <a:rPr lang="en-US" dirty="0" smtClean="0"/>
              <a:t>(-s, --stranded): ‘yes’ (stranded, same strand as reference), ‘reverse’ (stranded, reverse strand as reference), ‘no’ (</a:t>
            </a:r>
            <a:r>
              <a:rPr lang="en-US" dirty="0" err="1" smtClean="0"/>
              <a:t>unstranded</a:t>
            </a:r>
            <a:r>
              <a:rPr lang="en-US" dirty="0" smtClean="0"/>
              <a:t> libraries).</a:t>
            </a:r>
          </a:p>
          <a:p>
            <a:pPr lvl="1"/>
            <a:r>
              <a:rPr lang="en-US" dirty="0" smtClean="0"/>
              <a:t>Minimum alignment quality (-a, --</a:t>
            </a:r>
            <a:r>
              <a:rPr lang="en-US" dirty="0" err="1" smtClean="0"/>
              <a:t>minaqual</a:t>
            </a:r>
            <a:r>
              <a:rPr lang="en-US" dirty="0" smtClean="0"/>
              <a:t>): skip all reads with lower than this minimum mapping quality value, default is 10.</a:t>
            </a:r>
          </a:p>
          <a:p>
            <a:pPr lvl="1"/>
            <a:r>
              <a:rPr lang="en-US" dirty="0" smtClean="0"/>
              <a:t>Feature type (-y, --type): The feature type to use as reference (3</a:t>
            </a:r>
            <a:r>
              <a:rPr lang="en-US" baseline="30000" dirty="0" smtClean="0"/>
              <a:t>rd</a:t>
            </a:r>
            <a:r>
              <a:rPr lang="en-US" dirty="0" smtClean="0"/>
              <a:t> column of the </a:t>
            </a:r>
            <a:r>
              <a:rPr lang="en-US" dirty="0" err="1" smtClean="0"/>
              <a:t>gtf</a:t>
            </a:r>
            <a:r>
              <a:rPr lang="en-US" dirty="0"/>
              <a:t>/</a:t>
            </a:r>
            <a:r>
              <a:rPr lang="en-US" dirty="0" err="1" smtClean="0"/>
              <a:t>gff</a:t>
            </a:r>
            <a:r>
              <a:rPr lang="en-US" dirty="0" smtClean="0"/>
              <a:t> file, defines the interval to use, default is ‘exon’</a:t>
            </a:r>
          </a:p>
          <a:p>
            <a:pPr lvl="1"/>
            <a:r>
              <a:rPr lang="en-US" dirty="0" smtClean="0"/>
              <a:t>Feature id (-</a:t>
            </a:r>
            <a:r>
              <a:rPr lang="en-US" dirty="0" err="1" smtClean="0"/>
              <a:t>i</a:t>
            </a:r>
            <a:r>
              <a:rPr lang="en-US" dirty="0" smtClean="0"/>
              <a:t>, --</a:t>
            </a:r>
            <a:r>
              <a:rPr lang="en-US" dirty="0" err="1" smtClean="0"/>
              <a:t>idattr</a:t>
            </a:r>
            <a:r>
              <a:rPr lang="en-US" dirty="0" smtClean="0"/>
              <a:t>): The feature id to use (union of feature type), defines the final count ‘groups’, default is ‘</a:t>
            </a:r>
            <a:r>
              <a:rPr lang="en-US" dirty="0" err="1" smtClean="0"/>
              <a:t>gene_id</a:t>
            </a:r>
            <a:r>
              <a:rPr lang="en-US" dirty="0" smtClean="0"/>
              <a:t>’.</a:t>
            </a:r>
          </a:p>
          <a:p>
            <a:pPr lvl="1"/>
            <a:r>
              <a:rPr lang="en-US" dirty="0" smtClean="0"/>
              <a:t>Overlapping mode (-m, --mode): The mode to use to define overlaps, ‘union’, ‘intersection-strict’, ‘intersection-nonempty’, default is ‘union’.</a:t>
            </a:r>
          </a:p>
          <a:p>
            <a:pPr lvl="1"/>
            <a:endParaRPr lang="en-US" dirty="0"/>
          </a:p>
        </p:txBody>
      </p:sp>
    </p:spTree>
    <p:extLst>
      <p:ext uri="{BB962C8B-B14F-4D97-AF65-F5344CB8AC3E}">
        <p14:creationId xmlns:p14="http://schemas.microsoft.com/office/powerpoint/2010/main" val="5438800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74700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9079</TotalTime>
  <Words>6574</Words>
  <Application>Microsoft Macintosh PowerPoint</Application>
  <PresentationFormat>On-screen Show (4:3)</PresentationFormat>
  <Paragraphs>785</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Courier New</vt:lpstr>
      <vt:lpstr>Franklin Gothic Medium</vt:lpstr>
      <vt:lpstr>Wingdings</vt:lpstr>
      <vt:lpstr>Wingdings 2</vt:lpstr>
      <vt:lpstr>Grid</vt:lpstr>
      <vt:lpstr>RNA-seq data analysis  Matt Settles, PhD University of California, Davis settles@ucdavis.edu  bioinformatics.ucdavis.edu </vt:lpstr>
      <vt:lpstr>Disclaimer</vt:lpstr>
      <vt:lpstr>ME</vt:lpstr>
      <vt:lpstr>Outline</vt:lpstr>
      <vt:lpstr>outline</vt:lpstr>
      <vt:lpstr>Outline</vt:lpstr>
      <vt:lpstr>Introduction to sequencing</vt:lpstr>
      <vt:lpstr>History</vt:lpstr>
      <vt:lpstr>history</vt:lpstr>
      <vt:lpstr>PowerPoint Presentation</vt:lpstr>
      <vt:lpstr>Sequencing Costs</vt:lpstr>
      <vt:lpstr>Roche 454</vt:lpstr>
      <vt:lpstr>Illumina (SOLEXA)</vt:lpstr>
      <vt:lpstr>Life Technologies</vt:lpstr>
      <vt:lpstr>Pacific Biosystems</vt:lpstr>
      <vt:lpstr>Oxford nanopore</vt:lpstr>
      <vt:lpstr>Illumina sequencing</vt:lpstr>
      <vt:lpstr>Illumina sequencing</vt:lpstr>
      <vt:lpstr>HomeWork 1</vt:lpstr>
      <vt:lpstr>Experimental design</vt:lpstr>
      <vt:lpstr>General rules for preparing samples</vt:lpstr>
      <vt:lpstr>Sequencing Depth</vt:lpstr>
      <vt:lpstr>Sequencing Coverage</vt:lpstr>
      <vt:lpstr>RNA-seq</vt:lpstr>
      <vt:lpstr>Generating RNA-seq libraries</vt:lpstr>
      <vt:lpstr>QA/QC of RNA samples</vt:lpstr>
      <vt:lpstr>RNA of interest</vt:lpstr>
      <vt:lpstr>Library Preparation</vt:lpstr>
      <vt:lpstr>Size Selection/Cleanup/qA</vt:lpstr>
      <vt:lpstr>BE CONSISTANT!</vt:lpstr>
      <vt:lpstr>Cost Estimation</vt:lpstr>
      <vt:lpstr>Cost Estimation</vt:lpstr>
      <vt:lpstr>HomeWork 2</vt:lpstr>
      <vt:lpstr>Prerequisites</vt:lpstr>
      <vt:lpstr>Workshop dataset</vt:lpstr>
      <vt:lpstr>Workshop data</vt:lpstr>
      <vt:lpstr>Workshop Data</vt:lpstr>
      <vt:lpstr>HomeWork 3</vt:lpstr>
      <vt:lpstr> The Command line</vt:lpstr>
      <vt:lpstr>The command line</vt:lpstr>
      <vt:lpstr>The command line</vt:lpstr>
      <vt:lpstr>The command line</vt:lpstr>
      <vt:lpstr>HomeWork4</vt:lpstr>
      <vt:lpstr>Overview of RNA-SEQ data analysis</vt:lpstr>
      <vt:lpstr>RNA-seq pipeline overview</vt:lpstr>
      <vt:lpstr>Software</vt:lpstr>
      <vt:lpstr>Software</vt:lpstr>
      <vt:lpstr>Software</vt:lpstr>
      <vt:lpstr>gIT</vt:lpstr>
      <vt:lpstr>GIT</vt:lpstr>
      <vt:lpstr>HOMeWORK 5</vt:lpstr>
      <vt:lpstr>Metadata File</vt:lpstr>
      <vt:lpstr>Files and Directory Structure</vt:lpstr>
      <vt:lpstr>Files and Directory Structure</vt:lpstr>
      <vt:lpstr>HOMEWORK 6</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lpstr>HOMEWORK 7</vt:lpstr>
      <vt:lpstr>Read Preprocessing</vt:lpstr>
      <vt:lpstr>Why Preprocess reads</vt:lpstr>
      <vt:lpstr>Read Preprocessing strategies</vt:lpstr>
      <vt:lpstr>Read preprocessing Pipeline</vt:lpstr>
      <vt:lpstr>PowerPoint Presentation</vt:lpstr>
      <vt:lpstr>QA/QC</vt:lpstr>
      <vt:lpstr>expHts preprocess</vt:lpstr>
      <vt:lpstr>QA/QC</vt:lpstr>
      <vt:lpstr>HOMEWORK 8</vt:lpstr>
      <vt:lpstr>Read Mapping</vt:lpstr>
      <vt:lpstr>Mapping vs ASSEMLY</vt:lpstr>
      <vt:lpstr>Example</vt:lpstr>
      <vt:lpstr>BLAST</vt:lpstr>
      <vt:lpstr>Blast like alignment tool (Blat)</vt:lpstr>
      <vt:lpstr>High throughput mapping</vt:lpstr>
      <vt:lpstr>Consideration</vt:lpstr>
      <vt:lpstr>Intron/exon junctions</vt:lpstr>
      <vt:lpstr>Some Aligners</vt:lpstr>
      <vt:lpstr>expHts Mapping</vt:lpstr>
      <vt:lpstr>QA/QC</vt:lpstr>
      <vt:lpstr>HOMEWORK 9</vt:lpstr>
      <vt:lpstr>Estimate known genes and transcripts expression – Counting</vt:lpstr>
      <vt:lpstr>Counting as a measure of expression</vt:lpstr>
      <vt:lpstr>Read Counting with HTSEQ</vt:lpstr>
      <vt:lpstr>Htseq-count</vt:lpstr>
      <vt:lpstr>expHts htseq</vt:lpstr>
      <vt:lpstr>QA/QC</vt:lpstr>
      <vt:lpstr>HOMEWORK 10</vt:lpstr>
      <vt:lpstr>Differential Expression Analysis using edgeR</vt:lpstr>
      <vt:lpstr>Differential Expression Analysis</vt:lpstr>
      <vt:lpstr>NORMALIZATION</vt:lpstr>
      <vt:lpstr>RPKM vs FPKM vs model based</vt:lpstr>
      <vt:lpstr>Basic steps procedure - edger</vt:lpstr>
      <vt:lpstr>HOMEWORK 11</vt:lpstr>
      <vt:lpstr>Summarization and Visualization</vt:lpstr>
      <vt:lpstr>The Top Table</vt:lpstr>
      <vt:lpstr>Visualization and Next step tools</vt:lpstr>
      <vt:lpstr>Gene Set enrichment analysis (GSEA) And GO/Pathway Enrichment</vt:lpstr>
      <vt:lpstr>HOMEWORK 12</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128</cp:revision>
  <dcterms:created xsi:type="dcterms:W3CDTF">2015-07-10T12:57:18Z</dcterms:created>
  <dcterms:modified xsi:type="dcterms:W3CDTF">2016-01-20T20:51:54Z</dcterms:modified>
</cp:coreProperties>
</file>